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495" r:id="rId5"/>
    <p:sldId id="326" r:id="rId6"/>
    <p:sldId id="2498" r:id="rId7"/>
    <p:sldId id="2497" r:id="rId8"/>
    <p:sldId id="2502" r:id="rId9"/>
    <p:sldId id="2503" r:id="rId10"/>
    <p:sldId id="2499" r:id="rId11"/>
    <p:sldId id="2500" r:id="rId12"/>
    <p:sldId id="2505" r:id="rId13"/>
    <p:sldId id="2504" r:id="rId14"/>
    <p:sldId id="613" r:id="rId15"/>
    <p:sldId id="2501" r:id="rId16"/>
    <p:sldId id="2477" r:id="rId17"/>
    <p:sldId id="25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scription" id="{3E7D29D5-B1EB-4F07-BB00-B4C61556521D}">
          <p14:sldIdLst>
            <p14:sldId id="2495"/>
            <p14:sldId id="326"/>
          </p14:sldIdLst>
        </p14:section>
        <p14:section name="Overview of SB24-005" id="{3A702985-BFA2-4C30-BBC9-E9B6EF8AA87B}">
          <p14:sldIdLst>
            <p14:sldId id="2498"/>
            <p14:sldId id="2497"/>
            <p14:sldId id="2502"/>
            <p14:sldId id="2503"/>
          </p14:sldIdLst>
        </p14:section>
        <p14:section name="Community Implications" id="{D3330380-7CAB-464A-A53E-47387D9819E0}">
          <p14:sldIdLst>
            <p14:sldId id="2499"/>
            <p14:sldId id="2500"/>
            <p14:sldId id="2505"/>
            <p14:sldId id="2504"/>
            <p14:sldId id="613"/>
          </p14:sldIdLst>
        </p14:section>
        <p14:section name="Back Up &amp; Resource Slides" id="{76C82FEB-D06F-47ED-ABC5-E79581C99BB7}">
          <p14:sldIdLst>
            <p14:sldId id="2501"/>
            <p14:sldId id="2477"/>
            <p14:sldId id="25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2E8D26-87DB-5CEE-93FF-7132AE4353C6}" name="Abbye Neel" initials="AN" userId="S::aneel@brendlegroup.com::5d1d1ffa-a0b2-4c91-ac89-2be636498c8c" providerId="AD"/>
  <p188:author id="{7ACADD56-ACB5-FD01-5E92-C3CB77FD48DF}" name="Tara Alatorre" initials="TA" userId="S::tara.alatorre@westernresources.org::e48a3c9c-9467-4e5e-bc11-0860c8961f49" providerId="AD"/>
  <p188:author id="{8EE49B60-AA74-9519-0620-8895E828D79C}" name="Sarah Kaye" initials="SK" userId="S::skaye@brendlegroup.com::c2ed8815-a82b-41b0-a16c-5392c7244645" providerId="AD"/>
  <p188:author id="{C5484E91-B653-B436-6F25-5D6B8C6B48E4}" name="Zakri Siegel" initials="ZS" userId="S::zsiegel@brendlegroup.com::26950239-a735-42c8-9b70-e8b3e73981fe" providerId="AD"/>
  <p188:author id="{20EFFAAB-14A1-8D99-5550-DDA43791788B}" name="Lindsay Rogers" initials="LR" userId="S::lindsay.rogers@westernresources.org::aa1cf972-cb23-404e-a0ba-8e53cc76f37c" providerId="AD"/>
  <p188:author id="{8568F4C6-EBE0-1AEE-A50C-0ABEFF56E7B7}" name="chelsea.benjamin@westernresources.org" initials="ch" userId="S::urn:spo:guest#chelsea.benjamin@westernresources.org::" providerId="AD"/>
  <p188:author id="{5DD08BCB-67F3-5BC7-EC1A-CA7803B23863}" name="lindsay.rogers@westernresources.org" initials="li" userId="S::urn:spo:guest#lindsay.rogers@westernresources.org::" providerId="AD"/>
  <p188:author id="{247ADDED-846C-D471-FE90-EFFF1F46A767}" name="laura.belanger@westernresources.org" initials="la" userId="S::urn:spo:guest#laura.belanger@westernresources.org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A3536-50E6-E1F4-7465-AA466F027040}" v="281" dt="2025-08-12T16:46:19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2D00E0-3182-0AC3-52BD-FDA7E87637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705AC-34B8-EB25-9DA4-B486CF7163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A07F3-0E36-402B-B15F-A31CB16A80EC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89E57-8A4B-1B6F-F319-1FB94E599D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061D4-338D-462C-87C8-C62962D3F0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0A6FA-BE21-4758-8C13-46B961E86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07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71CED-0D3A-402D-BF1A-A9390897E1D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D139E-4A81-424C-B63B-FBCEFFAE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17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oradonativegrass.org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loradowaterwise.org/Best-Practices-Guidebook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139E-4A81-424C-B63B-FBCEFFAE62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72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1531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44452-C085-43ED-BA9B-1454B7470858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3221D"/>
                </a:solidFill>
                <a:effectLst/>
                <a:uLnTx/>
                <a:uFillTx/>
                <a:latin typeface="Neue Haas Grotesk Display Pro 55 Roman"/>
                <a:sym typeface="Neue Haas Grotesk Display Pro 55 Roman"/>
              </a:rPr>
              <a:pPr marL="0" marR="0" lvl="0" indent="0" algn="r" defTabSz="821531" rtl="0" eaLnBrk="1" fontAlgn="auto" latinLnBrk="0" hangingPunct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3221D"/>
              </a:solidFill>
              <a:effectLst/>
              <a:uLnTx/>
              <a:uFillTx/>
              <a:latin typeface="Neue Haas Grotesk Display Pro 55 Roman"/>
              <a:sym typeface="Neue Haas Grotesk Display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749231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examples of what compliant code language looks like in current community landscape codes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4452-C085-43ED-BA9B-1454B74708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71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1531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44452-C085-43ED-BA9B-1454B7470858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3221D"/>
                </a:solidFill>
                <a:effectLst/>
                <a:uLnTx/>
                <a:uFillTx/>
                <a:latin typeface="Neue Haas Grotesk Display Pro 55 Roman"/>
                <a:sym typeface="Neue Haas Grotesk Display Pro 55 Roman"/>
              </a:rPr>
              <a:pPr marL="0" marR="0" lvl="0" indent="0" algn="r" defTabSz="821531" rtl="0" eaLnBrk="1" fontAlgn="auto" latinLnBrk="0" hangingPunct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3221D"/>
              </a:solidFill>
              <a:effectLst/>
              <a:uLnTx/>
              <a:uFillTx/>
              <a:latin typeface="Neue Haas Grotesk Display Pro 55 Roman"/>
              <a:sym typeface="Neue Haas Grotesk Display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353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1531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44452-C085-43ED-BA9B-1454B7470858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3221D"/>
                </a:solidFill>
                <a:effectLst/>
                <a:uLnTx/>
                <a:uFillTx/>
                <a:latin typeface="Neue Haas Grotesk Display Pro 55 Roman"/>
                <a:sym typeface="Neue Haas Grotesk Display Pro 55 Roman"/>
              </a:rPr>
              <a:pPr marL="0" marR="0" lvl="0" indent="0" algn="r" defTabSz="821531" rtl="0" eaLnBrk="1" fontAlgn="auto" latinLnBrk="0" hangingPunct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3221D"/>
              </a:solidFill>
              <a:effectLst/>
              <a:uLnTx/>
              <a:uFillTx/>
              <a:latin typeface="Neue Haas Grotesk Display Pro 55 Roman"/>
              <a:sym typeface="Neue Haas Grotesk Display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5871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SB stands for Senate Bill, 24 indicates it passed in 2024. 005 references the bill number.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/>
              <a:t>The bill prohibits </a:t>
            </a:r>
            <a:r>
              <a:rPr lang="en-US" sz="1200" b="0"/>
              <a:t>nonfunctional turf, artificial turf, and invasive plant species in specific applications, defined more specifically in later slides.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/>
              <a:t>SB24-005 prohibited all artificial turf except for athletic fields. In 2025 HB25-1113 (HB = House bill) passed and changed this to prohibit only nonfunctional artificial turf (as defined in HB25-1113).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/>
              <a:t>Communities must update their codes and processes to be compliant by</a:t>
            </a:r>
            <a:r>
              <a:rPr lang="en-US" sz="1200"/>
              <a:t> </a:t>
            </a:r>
            <a:r>
              <a:rPr lang="en-US" sz="1200" b="0"/>
              <a:t>January 1, 2026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>
                <a:ea typeface="Arial" panose="020B0604020202020204" pitchFamily="34" charset="0"/>
              </a:rPr>
              <a:t>The total of the bill is to address the impacts of climate change and increased water demands by limiting specific uses of water-intensive grass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>
                <a:ea typeface="Arial" panose="020B0604020202020204" pitchFamily="34" charset="0"/>
              </a:rPr>
              <a:t>More information can be found on the state’s website.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139E-4A81-424C-B63B-FBCEFFAE62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6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/>
              <a:t>SB24-005 applies to new development of commercial, institutional, industrial, common interest (HOA), street right of-way, parking lot, medians, and transportation corridors. This means it does not apply to any existing development, only new development and in some cases redevelopment.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Redevelopment, as defined by the bill, only applies when a permit or design review is submitted and over 50% of the total landscape area is disturbed.​ For redevelopment projects, only the disturbed portion of landscaping needs to be brought into compliance with SB24-005. Existing landscaping can remain the same.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/>
              <a:t>Importantly this bill does </a:t>
            </a:r>
            <a:r>
              <a:rPr lang="en-US" sz="1600" b="0" u="sng"/>
              <a:t>not</a:t>
            </a:r>
            <a:r>
              <a:rPr lang="en-US" sz="1600" b="0"/>
              <a:t> apply to private residential lots.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/>
              <a:t>That said, a</a:t>
            </a:r>
            <a:r>
              <a:rPr lang="en-US" sz="1600"/>
              <a:t> related house bill, </a:t>
            </a: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Neue Haas Grotesk Display Pro 15 Ultra Thin"/>
                <a:ea typeface="Neue Haas Grotesk Display Pro 15 Ultra Thin"/>
                <a:cs typeface="Neue Haas Grotesk Display Pro 15 Ultra Thin"/>
                <a:sym typeface="Neue Haas Grotesk Display Pro 15 Ultra Thin"/>
              </a:rPr>
              <a:t>HB25-1113 “Limit Turf in New Residential Development” passed in the 2025 legislative cycle that will extend SB24-005 requirements to new/redeveloped multifamily. Whie not the focus of the changes presented here, it will eventually require some action to reduce irrigation demands in other new/redeveloped residential by 2028. </a:t>
            </a:r>
          </a:p>
          <a:p>
            <a:pPr>
              <a:buFont typeface="Wingdings" panose="05000000000000000000" pitchFamily="2" charset="2"/>
              <a:buNone/>
            </a:pPr>
            <a:endParaRPr lang="en-US" sz="16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139E-4A81-424C-B63B-FBCEFFAE62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9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Functional as defined by the bill includes artificial turf/grass areas that are used for recreation. While it is up to individual communities to clarify what this means, common e</a:t>
            </a:r>
            <a:r>
              <a:rPr lang="en-US">
                <a:ea typeface="Arial" panose="020B0604020202020204" pitchFamily="34" charset="0"/>
              </a:rPr>
              <a:t>xamples may include playgrounds, sports fields, picnic grounds, amphitheaters, portions of parks, golf courses</a:t>
            </a:r>
            <a:endParaRPr lang="en-US">
              <a:ea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+mn-ea"/>
              </a:rPr>
              <a:t>Nonfunctional turf/artificial turf, is turf</a:t>
            </a:r>
            <a:r>
              <a:rPr lang="en-US"/>
              <a:t> that serves </a:t>
            </a:r>
            <a:r>
              <a:rPr lang="en-US" b="1"/>
              <a:t>no practical use. </a:t>
            </a:r>
            <a:r>
              <a:rPr lang="en-US" b="0"/>
              <a:t>Common e</a:t>
            </a:r>
            <a:r>
              <a:rPr lang="en-US"/>
              <a:t>xamples include turf in between medians or large grassy lawn areas with no recreational purpose.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139E-4A81-424C-B63B-FBCEFFAE62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1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If nonfunctional turf in certain scenarios is no longer permitted for new development, what is allowed instead?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these spaces both native, warm season and climate adapted grasses and/or water-wise plants will be allowed.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139E-4A81-424C-B63B-FBCEFFAE62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93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So what does our community need to do to implement changes to be in compliance with SB24-005?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Town staff is working to: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Add applicable talking points based on staff actions.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139E-4A81-424C-B63B-FBCEFFAE62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65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What are the implications of this bill and the necessary changes to local code and resources?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Community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/>
              <a:t>The community will see aesthetic shifts in landscapes – Less Kentucky bluegrass and more Bermuda grass and other native grasses and/or waterwise plants/flowers.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/>
              <a:t>Maintenance of these landscapes can differ. Rather than simply driving a mower over the area weekly, it may require less frequent mowing, hand weeding or herbicide application.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/>
              <a:t>The community will see water savings compared to nonfunctional turf. The native grass guidebook (</a:t>
            </a:r>
            <a:r>
              <a:rPr lang="en-US">
                <a:hlinkClick r:id="rId3"/>
              </a:rPr>
              <a:t>https://coloradonativegrass.org/</a:t>
            </a:r>
            <a:r>
              <a:rPr lang="en-US"/>
              <a:t>) states that native grass can use 1/3</a:t>
            </a:r>
            <a:r>
              <a:rPr lang="en-US" baseline="30000"/>
              <a:t>rd</a:t>
            </a:r>
            <a:r>
              <a:rPr lang="en-US"/>
              <a:t> of traditional turf grass. Waterwise landscaping water savings depends significantly on the type of plants selected, but can use 30%-50% less water according to the CWW Best Practices Guidebook (</a:t>
            </a:r>
            <a:r>
              <a:rPr lang="en-US">
                <a:hlinkClick r:id="rId4"/>
              </a:rPr>
              <a:t>https://coloradowaterwise.org/Best-Practices-Guidebook</a:t>
            </a:r>
            <a:r>
              <a:rPr lang="en-US"/>
              <a:t>).</a:t>
            </a:r>
          </a:p>
          <a:p>
            <a:endParaRPr lang="en-US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Developers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/>
              <a:t>Developers also will experience change in the community – the landscape design will differ, submittal requirements may change to identify functional areas and uses and align definitions and plant lists, for example.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/>
              <a:t>Costs for developers will also change. Compared to only installing turf, designing and seeding/planting native grasses and waterwise landscapes may have a different costs. In some cases it may be more expensive, in others it may be less.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Staff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/>
              <a:t>From a community staff perspective, the review processes may require change to ensure compliance. Staff may require additional familiarity with the senate bill requirements, with native grasses, and waterwise landscapes.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139E-4A81-424C-B63B-FBCEFFAE62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71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139E-4A81-424C-B63B-FBCEFFAE62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3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514C-5177-0F68-1826-6ABA84B46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D5CF7B-3D38-2905-3504-60B7F417F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16E45-45FD-A3C2-86EE-A366E4D8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34C66-AD8C-9293-C48D-E3976B51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FAEAB-EA56-0E23-2385-0C50B2BF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3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C548-65FA-4E98-B36C-98FC6BDC4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60198-A238-F772-E25B-3168C01D8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282F-EE13-CACD-7138-53BDBD09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40B96-799F-6178-4B9C-D7C0B86F9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CB238-9AFC-099D-9EC5-B78240E16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5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FBA859-0C25-5407-CD67-C98CFD5E4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243BA-05E1-A62B-2CD2-0C662155D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1F72B-BDBA-582F-B694-144823C70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8E15-B2B1-E730-A7BA-4D76BC417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9BF59-1489-945E-FE40-504876CB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8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option_white">
    <p:bg>
      <p:bgPr>
        <a:solidFill>
          <a:srgbClr val="F1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"/>
          <p:cNvSpPr txBox="1"/>
          <p:nvPr/>
        </p:nvSpPr>
        <p:spPr>
          <a:xfrm>
            <a:off x="5824376" y="393883"/>
            <a:ext cx="91372" cy="16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lnSpc>
                <a:spcPct val="100000"/>
              </a:lnSpc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600"/>
              <a:t> </a:t>
            </a:r>
          </a:p>
        </p:txBody>
      </p:sp>
      <p:sp>
        <p:nvSpPr>
          <p:cNvPr id="90" name="Text"/>
          <p:cNvSpPr txBox="1"/>
          <p:nvPr/>
        </p:nvSpPr>
        <p:spPr>
          <a:xfrm>
            <a:off x="5204864" y="372717"/>
            <a:ext cx="91372" cy="16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lnSpc>
                <a:spcPct val="100000"/>
              </a:lnSpc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60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19BC71-ACE4-D44A-FA19-A383575402FF}"/>
              </a:ext>
            </a:extLst>
          </p:cNvPr>
          <p:cNvSpPr/>
          <p:nvPr userDrawn="1"/>
        </p:nvSpPr>
        <p:spPr>
          <a:xfrm>
            <a:off x="0" y="6589339"/>
            <a:ext cx="12192000" cy="268662"/>
          </a:xfrm>
          <a:prstGeom prst="rect">
            <a:avLst/>
          </a:prstGeom>
          <a:solidFill>
            <a:srgbClr val="064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232F"/>
              </a:solidFill>
            </a:endParaRPr>
          </a:p>
        </p:txBody>
      </p:sp>
      <p:sp>
        <p:nvSpPr>
          <p:cNvPr id="5" name="Body Level One…">
            <a:extLst>
              <a:ext uri="{FF2B5EF4-FFF2-40B4-BE49-F238E27FC236}">
                <a16:creationId xmlns:a16="http://schemas.microsoft.com/office/drawing/2014/main" id="{4BF901CC-8F83-93F2-81D5-C85ED9842033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1021081" y="2150626"/>
            <a:ext cx="9697718" cy="4313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buClr>
                <a:schemeClr val="accent3"/>
              </a:buClr>
              <a:buFontTx/>
              <a:buNone/>
              <a:defRPr sz="3800"/>
            </a:lvl1pPr>
            <a:lvl2pPr marL="222250" indent="0">
              <a:buClr>
                <a:schemeClr val="accent3"/>
              </a:buClr>
              <a:buFontTx/>
              <a:buNone/>
              <a:defRPr sz="3200"/>
            </a:lvl2pPr>
            <a:lvl3pPr marL="444500" indent="0">
              <a:buClr>
                <a:schemeClr val="accent3"/>
              </a:buClr>
              <a:buFontTx/>
              <a:buNone/>
              <a:defRPr sz="2800"/>
            </a:lvl3pPr>
            <a:lvl4pPr marL="814917" indent="-148167">
              <a:buClr>
                <a:schemeClr val="accent3"/>
              </a:buClr>
              <a:buFont typeface="Courier New" panose="02070309020205020404" pitchFamily="49" charset="0"/>
              <a:buChar char="o"/>
              <a:defRPr sz="2400"/>
            </a:lvl4pPr>
            <a:lvl5pPr marL="1037167" indent="-148167">
              <a:buClr>
                <a:schemeClr val="accent3"/>
              </a:buClr>
              <a:buFont typeface="Courier New" panose="02070309020205020404" pitchFamily="49" charset="0"/>
              <a:buChar char="o"/>
              <a:defRPr sz="2400"/>
            </a:lvl5pPr>
          </a:lstStyle>
          <a:p>
            <a:r>
              <a:t>Body </a:t>
            </a:r>
            <a:r>
              <a:rPr lang="en-US"/>
              <a:t>Copy Line 1</a:t>
            </a:r>
          </a:p>
          <a:p>
            <a:r>
              <a:rPr lang="en-US"/>
              <a:t>Body Copy Line 2</a:t>
            </a:r>
          </a:p>
          <a:p>
            <a:r>
              <a:rPr lang="en-US"/>
              <a:t>Body Copy Line 3</a:t>
            </a:r>
          </a:p>
          <a:p>
            <a:r>
              <a:rPr lang="en-US"/>
              <a:t>Body Copy Line 4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/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B4848A67-86C6-02FF-8FE1-B4E759BA7F1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21080" y="312539"/>
            <a:ext cx="9697719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Slide Header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96033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bullets_white_background">
    <p:bg>
      <p:bgPr>
        <a:solidFill>
          <a:srgbClr val="F1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"/>
          <p:cNvSpPr txBox="1"/>
          <p:nvPr/>
        </p:nvSpPr>
        <p:spPr>
          <a:xfrm>
            <a:off x="5824376" y="393883"/>
            <a:ext cx="91372" cy="16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lnSpc>
                <a:spcPct val="100000"/>
              </a:lnSpc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600"/>
              <a:t> </a:t>
            </a:r>
          </a:p>
        </p:txBody>
      </p:sp>
      <p:sp>
        <p:nvSpPr>
          <p:cNvPr id="90" name="Text"/>
          <p:cNvSpPr txBox="1"/>
          <p:nvPr/>
        </p:nvSpPr>
        <p:spPr>
          <a:xfrm>
            <a:off x="5204864" y="372717"/>
            <a:ext cx="91372" cy="16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lnSpc>
                <a:spcPct val="100000"/>
              </a:lnSpc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60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19BC71-ACE4-D44A-FA19-A383575402FF}"/>
              </a:ext>
            </a:extLst>
          </p:cNvPr>
          <p:cNvSpPr/>
          <p:nvPr userDrawn="1"/>
        </p:nvSpPr>
        <p:spPr>
          <a:xfrm>
            <a:off x="0" y="6589339"/>
            <a:ext cx="12192000" cy="268662"/>
          </a:xfrm>
          <a:prstGeom prst="rect">
            <a:avLst/>
          </a:prstGeom>
          <a:solidFill>
            <a:srgbClr val="064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232F"/>
              </a:solidFill>
            </a:endParaRPr>
          </a:p>
        </p:txBody>
      </p:sp>
      <p:sp>
        <p:nvSpPr>
          <p:cNvPr id="5" name="Body Level One…">
            <a:extLst>
              <a:ext uri="{FF2B5EF4-FFF2-40B4-BE49-F238E27FC236}">
                <a16:creationId xmlns:a16="http://schemas.microsoft.com/office/drawing/2014/main" id="{4BF901CC-8F83-93F2-81D5-C85ED98420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34151" y="1852920"/>
            <a:ext cx="9697718" cy="4119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346075" indent="-346075" defTabSz="315913"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>
                <a:tab pos="803275" algn="l"/>
              </a:tabLst>
              <a:defRPr sz="3800"/>
            </a:lvl1pPr>
            <a:lvl2pPr marL="574675" indent="-352425">
              <a:buClr>
                <a:schemeClr val="accent3"/>
              </a:buClr>
              <a:buSzPct val="100000"/>
              <a:buFont typeface="Courier New" panose="02070309020205020404" pitchFamily="49" charset="0"/>
              <a:buChar char="o"/>
              <a:defRPr sz="3200"/>
            </a:lvl2pPr>
            <a:lvl3pPr marL="803275" indent="-358775"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2800"/>
            </a:lvl3pPr>
            <a:lvl4pPr marL="814917" indent="-148167">
              <a:buClr>
                <a:schemeClr val="accent3"/>
              </a:buClr>
              <a:buFont typeface="Courier New" panose="02070309020205020404" pitchFamily="49" charset="0"/>
              <a:buChar char="o"/>
              <a:defRPr sz="2400"/>
            </a:lvl4pPr>
            <a:lvl5pPr marL="1037167" indent="-148167">
              <a:buClr>
                <a:schemeClr val="accent3"/>
              </a:buClr>
              <a:buFont typeface="Courier New" panose="02070309020205020404" pitchFamily="49" charset="0"/>
              <a:buChar char="o"/>
              <a:defRPr sz="2400"/>
            </a:lvl5pPr>
          </a:lstStyle>
          <a:p>
            <a:endParaRPr lang="en-US"/>
          </a:p>
          <a:p>
            <a:endParaRPr lang="en-US"/>
          </a:p>
          <a:p>
            <a:r>
              <a:rPr lang="en-US"/>
              <a:t>Bullet Level 1</a:t>
            </a:r>
            <a:endParaRPr/>
          </a:p>
          <a:p>
            <a:pPr lvl="1"/>
            <a:r>
              <a:rPr lang="en-US"/>
              <a:t>Bullet Level 2</a:t>
            </a:r>
          </a:p>
          <a:p>
            <a:pPr lvl="2"/>
            <a:r>
              <a:rPr lang="en-US"/>
              <a:t>Bullet Level 3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/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B4848A67-86C6-02FF-8FE1-B4E759BA7F1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21080" y="312539"/>
            <a:ext cx="9697719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l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Slide Header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02712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E5D1-5899-A219-B138-F0F38735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7D211-9E16-CD9D-8F7F-378A1809D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60D7A-2117-1A57-8A19-EAEB2CFB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E00DB-2CE4-06E9-288A-11F13D3B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D6305-CD84-C2FC-FD43-7641591D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715F-26E4-2C91-6F5A-DB9AA659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A169E-893D-1473-055E-DA9DB5DA5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33400-F371-31EE-9C05-C157D2F4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627BA-E0E6-9F0E-B8E1-1CF8D84D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04B6D-64A8-3AEB-45C4-075141195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7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E1AA-8B9E-148E-517D-A3585CFDB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D7141-8B8E-DE79-CEB2-91646B993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6267A-5BE0-3C0C-996F-BB0C777B4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6D844-2ECC-336E-00D5-6B8679AE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EAA02-1FB4-494A-449A-E39B8FF28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FC16A-740F-131A-4179-6CFC43FC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4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14F08-64C3-5566-D9A1-8404A4B90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A018F-63E6-09BF-0299-EFF427E40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E5044-0765-2307-45F3-AB878967D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7F39C-5DEB-FCDD-4BCB-ED5A88482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F5203B-D3F5-D2FB-14DB-187203F83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95858-52B1-7FB5-1830-F6D339D7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013A4-743E-51B1-F0C3-2A59ABD4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4293E-3A4E-2C3B-3FD5-438A55AB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90AD-5BA4-FB7F-07F3-3DF05D5E7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783DEB-1053-CF93-390C-8E153D54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50693-7F52-A1B3-7BC0-D83F1849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AD203-2D49-0807-1A42-E4305E97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C9566-34E4-ABC7-07B9-25706EC0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ED713-8655-2D58-0A37-64C5DFBA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1221E-DA1E-84BF-CBE8-2B3D407B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1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3C58-C3DC-A423-FF5F-04DC5CF5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9DAB6-A91A-7543-F8F1-25B4A365E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9E268-2503-81A1-9046-5ADC73032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E8B4C-CE6D-1B96-624B-17501E78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2796A-EE3E-D1A2-8A95-7CE38DAF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7DECB-A871-C506-E03F-DB3E28F6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2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0CC70-2055-99A4-673E-5ADCF06E5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65180D-EC07-36B7-D438-6DBA07204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A8B42-CB86-8E8B-8D27-27D1392C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591D1-657D-B5C7-EA76-07E66935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306A-79CE-4C5E-973E-F92F54017AD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E639-6CA9-0581-9AC3-83FBD72D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B130B-AB93-FE7B-7C58-708719BE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0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3FE352-A375-4896-57B1-53747CF2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8760F-FD8B-49A5-A473-AA593DA35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DB76A-B2DE-5AC5-3803-558845A79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[LOGO]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69337-B6D8-72BA-7E6C-225DCFC1C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3CBC8-C23F-029F-3F71-8DD667035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1DCBE-BAE0-4E31-961B-33CE2C2BA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onoraninstitute.org/card/growingwatersmart/" TargetMode="External"/><Relationship Id="rId3" Type="http://schemas.openxmlformats.org/officeDocument/2006/relationships/hyperlink" Target="https://coloradonativegrass.org/" TargetMode="External"/><Relationship Id="rId7" Type="http://schemas.openxmlformats.org/officeDocument/2006/relationships/hyperlink" Target="https://waternow.org/our-work/our-work-projects/project-accelerator/" TargetMode="External"/><Relationship Id="rId2" Type="http://schemas.openxmlformats.org/officeDocument/2006/relationships/hyperlink" Target="https://westernresourceadvocates.org/community-hub-landscape-transformation-water-conserv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lg.colorado.gov/land-use-codes" TargetMode="External"/><Relationship Id="rId5" Type="http://schemas.openxmlformats.org/officeDocument/2006/relationships/hyperlink" Target="https://leg.colorado.gov/bills/hb25-1113" TargetMode="External"/><Relationship Id="rId4" Type="http://schemas.openxmlformats.org/officeDocument/2006/relationships/hyperlink" Target="https://leg.colorado.gov/bills/sb24-005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g.colorado.gov/bills/sb24-00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7716-5F63-1C6B-6DB7-1E194906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Intent of this presentation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292B4-CA88-6B68-A009-09996B0EC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888"/>
            <a:ext cx="10515600" cy="516330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 dirty="0"/>
              <a:t>Proposed audience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Community leadership</a:t>
            </a:r>
            <a:endParaRPr lang="en-US" sz="2200" dirty="0"/>
          </a:p>
          <a:p>
            <a:pPr lvl="1"/>
            <a:r>
              <a:rPr lang="en-US" dirty="0"/>
              <a:t>Development Community </a:t>
            </a:r>
            <a:endParaRPr lang="en-US" sz="2200" dirty="0"/>
          </a:p>
          <a:p>
            <a:r>
              <a:rPr lang="en-US" b="1" dirty="0"/>
              <a:t>Contents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Overview of SB24-005 (SB5)</a:t>
            </a:r>
          </a:p>
          <a:p>
            <a:pPr lvl="1"/>
            <a:r>
              <a:rPr lang="en-US" dirty="0"/>
              <a:t>Applications of SB5</a:t>
            </a:r>
          </a:p>
          <a:p>
            <a:pPr lvl="1"/>
            <a:r>
              <a:rPr lang="en-US" dirty="0"/>
              <a:t>Definitions of SB5</a:t>
            </a:r>
          </a:p>
          <a:p>
            <a:pPr lvl="1"/>
            <a:r>
              <a:rPr lang="en-US" dirty="0"/>
              <a:t>Landscape Alternatives Under SB5</a:t>
            </a:r>
          </a:p>
          <a:p>
            <a:pPr lvl="1"/>
            <a:r>
              <a:rPr lang="en-US" dirty="0"/>
              <a:t>Community Implications</a:t>
            </a:r>
          </a:p>
          <a:p>
            <a:r>
              <a:rPr lang="en-US" b="1" dirty="0"/>
              <a:t>How to use this presentation</a:t>
            </a:r>
            <a:r>
              <a:rPr lang="en-US" dirty="0"/>
              <a:t>: customize the slide deck to best suit your needs. All language, pictures, and slides can be customized, however, text highlighted in </a:t>
            </a:r>
            <a:r>
              <a:rPr lang="en-US" dirty="0">
                <a:highlight>
                  <a:srgbClr val="FFFF00"/>
                </a:highlight>
              </a:rPr>
              <a:t>yellow </a:t>
            </a:r>
            <a:r>
              <a:rPr lang="en-US" dirty="0"/>
              <a:t>indicates specific areas that may need to be updated.</a:t>
            </a:r>
          </a:p>
          <a:p>
            <a:pPr marL="0" indent="0">
              <a:buNone/>
            </a:pPr>
            <a:endParaRPr lang="en-US" i="1"/>
          </a:p>
          <a:p>
            <a:pPr marL="0" indent="0">
              <a:buNone/>
            </a:pPr>
            <a:r>
              <a:rPr lang="en-US" sz="1700" i="1" dirty="0"/>
              <a:t>Thank you to the Colorado Water Conservation Board for providing the funding to make this resource possible! </a:t>
            </a:r>
          </a:p>
        </p:txBody>
      </p:sp>
    </p:spTree>
    <p:extLst>
      <p:ext uri="{BB962C8B-B14F-4D97-AF65-F5344CB8AC3E}">
        <p14:creationId xmlns:p14="http://schemas.microsoft.com/office/powerpoint/2010/main" val="3970455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1B20C61-25CA-6306-3A90-FB8140BC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for </a:t>
            </a:r>
            <a:r>
              <a:rPr lang="en-US">
                <a:highlight>
                  <a:srgbClr val="FFFF00"/>
                </a:highlight>
              </a:rPr>
              <a:t>XXXXX</a:t>
            </a:r>
            <a:r>
              <a:rPr lang="en-US"/>
              <a:t>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80338E4-4D83-909D-D83F-8216D45A8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additional information would be helpful to fully understand SB24-005 and its requirements?</a:t>
            </a:r>
          </a:p>
          <a:p>
            <a:r>
              <a:rPr lang="en-US" dirty="0"/>
              <a:t>Are there specific aspects of the bill that you would like more clarity on?</a:t>
            </a:r>
          </a:p>
          <a:p>
            <a:r>
              <a:rPr lang="en-US" dirty="0"/>
              <a:t>Are there any concerns? </a:t>
            </a:r>
          </a:p>
        </p:txBody>
      </p:sp>
    </p:spTree>
    <p:extLst>
      <p:ext uri="{BB962C8B-B14F-4D97-AF65-F5344CB8AC3E}">
        <p14:creationId xmlns:p14="http://schemas.microsoft.com/office/powerpoint/2010/main" val="3407228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D9E4C5-6F97-F208-30ED-2AD6FB4D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191328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21A2C-5E1D-1D82-E7FF-7F38622EA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2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F3A0-6002-AE79-622A-BF1602CC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Links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CD324-4996-C8EA-F80C-774AEE7D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539" y="1825625"/>
            <a:ext cx="10606261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hlinkClick r:id="rId2"/>
              </a:rPr>
              <a:t>WesternResourceAdvocates.org/Community-Hub-Landscape-Transformation-Water-Conservation</a:t>
            </a:r>
            <a:r>
              <a:rPr lang="en-US" dirty="0"/>
              <a:t> (see SB5 Compliance section)</a:t>
            </a:r>
          </a:p>
          <a:p>
            <a:pPr>
              <a:lnSpc>
                <a:spcPct val="110000"/>
              </a:lnSpc>
            </a:pPr>
            <a:r>
              <a:rPr lang="en-US" dirty="0">
                <a:hlinkClick r:id="rId3"/>
              </a:rPr>
              <a:t>ColoradoNativeGrass.org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>
                <a:hlinkClick r:id="rId4"/>
              </a:rPr>
              <a:t>Leg.Colorado.gov/Bills/sb24-005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>
                <a:hlinkClick r:id="rId5"/>
              </a:rPr>
              <a:t>Leg.Colorado.gov/Bills/hb25-1113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>
                <a:hlinkClick r:id="rId6"/>
              </a:rPr>
              <a:t>DLG.Colorado.gov/Land-Use-Codes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>
                <a:hlinkClick r:id="rId7"/>
              </a:rPr>
              <a:t>WaterNow.org/Our-Work/Our-Work-Projects/Project-Accelerator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>
                <a:hlinkClick r:id="rId8"/>
              </a:rPr>
              <a:t>SonoranInstitute.org/Card/</a:t>
            </a:r>
            <a:r>
              <a:rPr lang="en-US" dirty="0" err="1">
                <a:hlinkClick r:id="rId8"/>
              </a:rPr>
              <a:t>GrowingWaterSmart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40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DE392D44-D0FF-6B6E-6408-3EE5A22C4C6F}"/>
              </a:ext>
            </a:extLst>
          </p:cNvPr>
          <p:cNvSpPr txBox="1">
            <a:spLocks/>
          </p:cNvSpPr>
          <p:nvPr/>
        </p:nvSpPr>
        <p:spPr>
          <a:xfrm>
            <a:off x="211014" y="297810"/>
            <a:ext cx="6096000" cy="759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1pPr>
            <a:lvl2pPr marL="0" marR="0" indent="1143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2pPr>
            <a:lvl3pPr marL="0" marR="0" indent="2286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3pPr>
            <a:lvl4pPr marL="0" marR="0" indent="3429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4pPr>
            <a:lvl5pPr marL="0" marR="0" indent="4572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5pPr>
            <a:lvl6pPr marL="0" marR="0" indent="5715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6pPr>
            <a:lvl7pPr marL="0" marR="0" indent="6858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7pPr>
            <a:lvl8pPr marL="0" marR="0" indent="8001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8pPr>
            <a:lvl9pPr marL="0" marR="0" indent="9144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9pPr>
          </a:lstStyle>
          <a:p>
            <a:pPr algn="ctr"/>
            <a:r>
              <a:rPr lang="en-US" sz="4000" kern="0"/>
              <a:t>City of Aurora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97046-AD3B-EE0B-9601-94C58DAF9D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282" y="1351311"/>
            <a:ext cx="5322532" cy="46011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+mj-lt"/>
                <a:ea typeface="Arial" panose="020B0604020202020204" pitchFamily="34" charset="0"/>
              </a:rPr>
              <a:t>No turf in </a:t>
            </a:r>
            <a:r>
              <a:rPr lang="en-US" sz="1800" b="1" dirty="0">
                <a:effectLst/>
                <a:latin typeface="+mj-lt"/>
                <a:ea typeface="Arial" panose="020B0604020202020204" pitchFamily="34" charset="0"/>
              </a:rPr>
              <a:t>medians, curbside landscapes, and golf courses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000" dirty="0">
              <a:effectLst/>
              <a:latin typeface="+mj-lt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+mj-lt"/>
                <a:ea typeface="Arial" panose="020B0604020202020204" pitchFamily="34" charset="0"/>
              </a:rPr>
              <a:t>T</a:t>
            </a:r>
            <a:r>
              <a:rPr lang="en-US" sz="1800" dirty="0">
                <a:effectLst/>
                <a:latin typeface="+mj-lt"/>
                <a:ea typeface="Arial" panose="020B0604020202020204" pitchFamily="34" charset="0"/>
              </a:rPr>
              <a:t>urf is only allowed in </a:t>
            </a:r>
            <a:r>
              <a:rPr lang="en-US" sz="1800" b="1" dirty="0">
                <a:effectLst/>
                <a:latin typeface="+mj-lt"/>
                <a:ea typeface="Arial" panose="020B0604020202020204" pitchFamily="34" charset="0"/>
              </a:rPr>
              <a:t>active or programmed recreation areas</a:t>
            </a:r>
            <a:r>
              <a:rPr lang="en-US" sz="1800" dirty="0">
                <a:effectLst/>
                <a:latin typeface="+mj-lt"/>
                <a:ea typeface="Arial" panose="020B0604020202020204" pitchFamily="34" charset="0"/>
              </a:rPr>
              <a:t> on commercial properties, </a:t>
            </a:r>
            <a:r>
              <a:rPr lang="en-US" sz="1800" dirty="0">
                <a:latin typeface="+mj-lt"/>
                <a:ea typeface="Arial" panose="020B0604020202020204" pitchFamily="34" charset="0"/>
              </a:rPr>
              <a:t>multifamily properties</a:t>
            </a:r>
            <a:r>
              <a:rPr lang="en-US" sz="1800" dirty="0">
                <a:effectLst/>
                <a:latin typeface="+mj-lt"/>
                <a:ea typeface="Arial" panose="020B0604020202020204" pitchFamily="34" charset="0"/>
              </a:rPr>
              <a:t>, schools, common areas, and parks properties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000" dirty="0">
              <a:effectLst/>
              <a:latin typeface="+mj-lt"/>
              <a:ea typeface="Arial" panose="020B0604020202020204" pitchFamily="34" charset="0"/>
            </a:endParaRPr>
          </a:p>
          <a:p>
            <a:pPr marL="5715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600" dirty="0">
                <a:latin typeface="+mj-lt"/>
                <a:ea typeface="Arial" panose="020B0604020202020204" pitchFamily="34" charset="0"/>
              </a:rPr>
              <a:t>"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</a:rPr>
              <a:t>Active or programmed recreation area</a:t>
            </a:r>
            <a:r>
              <a:rPr lang="en-US" sz="1600" dirty="0">
                <a:latin typeface="+mj-lt"/>
                <a:ea typeface="Arial" panose="020B0604020202020204" pitchFamily="34" charset="0"/>
              </a:rPr>
              <a:t>"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</a:rPr>
              <a:t> means an area with </a:t>
            </a:r>
            <a:r>
              <a:rPr lang="en-US" sz="1600" b="1" dirty="0">
                <a:effectLst/>
                <a:latin typeface="+mj-lt"/>
                <a:ea typeface="Arial" panose="020B0604020202020204" pitchFamily="34" charset="0"/>
              </a:rPr>
              <a:t>a primary function of sport field 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</a:rPr>
              <a:t>but can also accommodate secondary functions</a:t>
            </a:r>
            <a:r>
              <a:rPr lang="en-US" sz="1600" dirty="0">
                <a:latin typeface="+mj-lt"/>
                <a:ea typeface="Arial" panose="020B0604020202020204" pitchFamily="34" charset="0"/>
              </a:rPr>
              <a:t>,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</a:rPr>
              <a:t> including but not limited to</a:t>
            </a:r>
            <a:r>
              <a:rPr lang="en-US" sz="1600" dirty="0">
                <a:latin typeface="+mj-lt"/>
                <a:ea typeface="Arial" panose="020B0604020202020204" pitchFamily="34" charset="0"/>
              </a:rPr>
              <a:t>,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</a:rPr>
              <a:t> nonorganized sporting events, cultural activities</a:t>
            </a:r>
            <a:r>
              <a:rPr lang="en-US" sz="1600" dirty="0">
                <a:latin typeface="+mj-lt"/>
                <a:ea typeface="Arial" panose="020B0604020202020204" pitchFamily="34" charset="0"/>
              </a:rPr>
              <a:t>,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</a:rPr>
              <a:t> and organized social gatherings</a:t>
            </a:r>
          </a:p>
          <a:p>
            <a:pPr marL="228600" lvl="1" indent="0">
              <a:lnSpc>
                <a:spcPct val="115000"/>
              </a:lnSpc>
              <a:buNone/>
            </a:pPr>
            <a:endParaRPr lang="en-US" sz="400" dirty="0">
              <a:effectLst/>
              <a:latin typeface="+mj-lt"/>
              <a:ea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effectLst/>
                <a:latin typeface="+mj-lt"/>
                <a:ea typeface="Arial" panose="020B0604020202020204" pitchFamily="34" charset="0"/>
              </a:rPr>
              <a:t>No turf in front or side yards; shall not exceed the lesser of </a:t>
            </a:r>
            <a:r>
              <a:rPr lang="en-US" sz="1800" b="1" dirty="0">
                <a:effectLst/>
                <a:latin typeface="+mj-lt"/>
                <a:ea typeface="Arial" panose="020B0604020202020204" pitchFamily="34" charset="0"/>
              </a:rPr>
              <a:t>45% or up to 500 </a:t>
            </a:r>
            <a:r>
              <a:rPr lang="en-US" sz="1800" b="1" dirty="0">
                <a:latin typeface="+mj-lt"/>
                <a:ea typeface="Arial" panose="020B0604020202020204" pitchFamily="34" charset="0"/>
              </a:rPr>
              <a:t>square</a:t>
            </a:r>
            <a:r>
              <a:rPr lang="en-US" sz="1800" b="1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1800" b="1" dirty="0">
                <a:latin typeface="+mj-lt"/>
                <a:ea typeface="Arial" panose="020B0604020202020204" pitchFamily="34" charset="0"/>
              </a:rPr>
              <a:t>feet</a:t>
            </a:r>
            <a:r>
              <a:rPr lang="en-US" sz="1800" b="1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+mj-lt"/>
                <a:ea typeface="Arial" panose="020B0604020202020204" pitchFamily="34" charset="0"/>
              </a:rPr>
              <a:t>in backyards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i="1" dirty="0">
                <a:latin typeface="+mj-lt"/>
              </a:rPr>
              <a:t>(Section 138-191: use of turf and ornamental water features</a:t>
            </a:r>
            <a:r>
              <a:rPr lang="en-US" sz="1600" i="1" dirty="0">
                <a:latin typeface="+mj-lt"/>
              </a:rPr>
              <a:t>)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C12F625-62D3-F12F-0AC9-5E0BE7D897A7}"/>
              </a:ext>
            </a:extLst>
          </p:cNvPr>
          <p:cNvSpPr txBox="1">
            <a:spLocks/>
          </p:cNvSpPr>
          <p:nvPr/>
        </p:nvSpPr>
        <p:spPr>
          <a:xfrm>
            <a:off x="6095998" y="211977"/>
            <a:ext cx="6096000" cy="759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marL="0" marR="0" indent="0" algn="l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0" baseline="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1pPr>
            <a:lvl2pPr marL="0" marR="0" indent="1143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2pPr>
            <a:lvl3pPr marL="0" marR="0" indent="2286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3pPr>
            <a:lvl4pPr marL="0" marR="0" indent="3429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4pPr>
            <a:lvl5pPr marL="0" marR="0" indent="4572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5pPr>
            <a:lvl6pPr marL="0" marR="0" indent="5715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6pPr>
            <a:lvl7pPr marL="0" marR="0" indent="6858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7pPr>
            <a:lvl8pPr marL="0" marR="0" indent="8001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8pPr>
            <a:lvl9pPr marL="0" marR="0" indent="914400" algn="ctr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50" b="0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Neue Haas Grotesk Display Pro 75 Bold"/>
              </a:defRPr>
            </a:lvl9pPr>
          </a:lstStyle>
          <a:p>
            <a:pPr algn="ctr"/>
            <a:r>
              <a:rPr lang="en-US" sz="4000" kern="0"/>
              <a:t>City of Edgewater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F7B03DF-1D3B-2733-0753-1CB7C678E710}"/>
              </a:ext>
            </a:extLst>
          </p:cNvPr>
          <p:cNvSpPr txBox="1">
            <a:spLocks/>
          </p:cNvSpPr>
          <p:nvPr/>
        </p:nvSpPr>
        <p:spPr>
          <a:xfrm>
            <a:off x="6501154" y="1425001"/>
            <a:ext cx="5230727" cy="5166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 fontScale="77500" lnSpcReduction="20000"/>
          </a:bodyPr>
          <a:lstStyle>
            <a:lvl1pPr marL="346075" marR="0" indent="-346075" algn="l" defTabSz="315913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>
                <a:tab pos="803275" algn="l"/>
              </a:tabLst>
              <a:defRPr sz="3800" b="0" i="0" u="none" strike="noStrike" cap="none" spc="0" baseline="0">
                <a:solidFill>
                  <a:srgbClr val="03221D"/>
                </a:solidFill>
                <a:uFillTx/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1pPr>
            <a:lvl2pPr marL="574675" marR="0" indent="-352425" algn="l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Courier New" panose="02070309020205020404" pitchFamily="49" charset="0"/>
              <a:buChar char="o"/>
              <a:tabLst/>
              <a:defRPr sz="3200" b="0" i="0" u="none" strike="noStrike" cap="none" spc="0" baseline="0">
                <a:solidFill>
                  <a:srgbClr val="03221D"/>
                </a:solidFill>
                <a:uFillTx/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2pPr>
            <a:lvl3pPr marL="803275" marR="0" indent="-358775" algn="l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solidFill>
                  <a:srgbClr val="03221D"/>
                </a:solidFill>
                <a:uFillTx/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3pPr>
            <a:lvl4pPr marL="814917" marR="0" indent="-148167" algn="l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5000"/>
              <a:buFont typeface="Courier New" panose="02070309020205020404" pitchFamily="49" charset="0"/>
              <a:buChar char="o"/>
              <a:tabLst/>
              <a:defRPr sz="2400" b="0" i="0" u="none" strike="noStrike" cap="none" spc="0" baseline="0">
                <a:solidFill>
                  <a:srgbClr val="03221D"/>
                </a:solidFill>
                <a:uFillTx/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4pPr>
            <a:lvl5pPr marL="1037167" marR="0" indent="-148167" algn="l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5000"/>
              <a:buFont typeface="Courier New" panose="02070309020205020404" pitchFamily="49" charset="0"/>
              <a:buChar char="o"/>
              <a:tabLst/>
              <a:defRPr sz="2400" b="0" i="0" u="none" strike="noStrike" cap="none" spc="0" baseline="0">
                <a:solidFill>
                  <a:srgbClr val="03221D"/>
                </a:solidFill>
                <a:uFillTx/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5pPr>
            <a:lvl6pPr marL="1259417" marR="0" indent="-148167" algn="l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200" b="0" i="0" u="none" strike="noStrike" cap="none" spc="0" baseline="0">
                <a:solidFill>
                  <a:srgbClr val="03221D"/>
                </a:solidFill>
                <a:uFillTx/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6pPr>
            <a:lvl7pPr marL="1481667" marR="0" indent="-148167" algn="l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200" b="0" i="0" u="none" strike="noStrike" cap="none" spc="0" baseline="0">
                <a:solidFill>
                  <a:srgbClr val="03221D"/>
                </a:solidFill>
                <a:uFillTx/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7pPr>
            <a:lvl8pPr marL="1703917" marR="0" indent="-148167" algn="l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200" b="0" i="0" u="none" strike="noStrike" cap="none" spc="0" baseline="0">
                <a:solidFill>
                  <a:srgbClr val="03221D"/>
                </a:solidFill>
                <a:uFillTx/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8pPr>
            <a:lvl9pPr marL="1926167" marR="0" indent="-148167" algn="l" defTabSz="410766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200" b="0" i="0" u="none" strike="noStrike" cap="none" spc="0" baseline="0">
                <a:solidFill>
                  <a:srgbClr val="03221D"/>
                </a:solidFill>
                <a:uFillTx/>
                <a:latin typeface="Neue Haas Grotesk Display Pro 55 Roman"/>
                <a:ea typeface="Neue Haas Grotesk Display Pro 55 Roman"/>
                <a:cs typeface="Neue Haas Grotesk Display Pro 55 Roman"/>
                <a:sym typeface="Neue Haas Grotesk Display Pro 55 Roman"/>
              </a:defRPr>
            </a:lvl9pPr>
          </a:lstStyle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Symbol" panose="05050102010706020507" pitchFamily="18" charset="2"/>
              <a:buChar char=""/>
            </a:pPr>
            <a:r>
              <a:rPr lang="en-US" sz="2300" dirty="0">
                <a:effectLst/>
                <a:latin typeface="+mn-lt"/>
                <a:ea typeface="Arial" panose="020B0604020202020204" pitchFamily="34" charset="0"/>
              </a:rPr>
              <a:t>No turf in </a:t>
            </a:r>
            <a:r>
              <a:rPr lang="en-US" sz="2300" b="1" dirty="0">
                <a:effectLst/>
                <a:latin typeface="+mn-lt"/>
                <a:ea typeface="Arial" panose="020B0604020202020204" pitchFamily="34" charset="0"/>
              </a:rPr>
              <a:t>rights-of-way, medians, and parking lots</a:t>
            </a:r>
            <a:r>
              <a:rPr lang="en-US" sz="2300" dirty="0">
                <a:effectLst/>
                <a:latin typeface="+mn-lt"/>
                <a:ea typeface="Arial" panose="020B0604020202020204" pitchFamily="34" charset="0"/>
              </a:rPr>
              <a:t>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sz="2300" dirty="0">
              <a:effectLst/>
              <a:latin typeface="+mn-lt"/>
              <a:ea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ClrTx/>
              <a:buFont typeface="Symbol" panose="05050102010706020507" pitchFamily="18" charset="2"/>
              <a:buChar char=""/>
            </a:pPr>
            <a:r>
              <a:rPr lang="en-US" sz="2300" dirty="0">
                <a:effectLst/>
                <a:latin typeface="+mn-lt"/>
                <a:ea typeface="Arial" panose="020B0604020202020204" pitchFamily="34" charset="0"/>
              </a:rPr>
              <a:t>Turf is only allowed in </a:t>
            </a:r>
            <a:r>
              <a:rPr lang="en-US" sz="2300" b="1" dirty="0">
                <a:effectLst/>
                <a:latin typeface="+mn-lt"/>
                <a:ea typeface="Arial" panose="020B0604020202020204" pitchFamily="34" charset="0"/>
              </a:rPr>
              <a:t>active or programmed </a:t>
            </a:r>
            <a:r>
              <a:rPr lang="en-US" sz="2300" b="1" dirty="0">
                <a:latin typeface="+mn-lt"/>
                <a:ea typeface="Arial" panose="020B0604020202020204" pitchFamily="34" charset="0"/>
              </a:rPr>
              <a:t>recreation areas</a:t>
            </a:r>
            <a:r>
              <a:rPr lang="en-US" sz="2300" dirty="0">
                <a:latin typeface="+mn-lt"/>
                <a:ea typeface="Arial" panose="020B0604020202020204" pitchFamily="34" charset="0"/>
              </a:rPr>
              <a:t> on </a:t>
            </a:r>
            <a:r>
              <a:rPr lang="en-US" sz="2300" dirty="0">
                <a:effectLst/>
                <a:latin typeface="+mn-lt"/>
                <a:ea typeface="Arial" panose="020B0604020202020204" pitchFamily="34" charset="0"/>
              </a:rPr>
              <a:t>commercial, industrial, </a:t>
            </a:r>
            <a:r>
              <a:rPr lang="en-US" sz="2300" dirty="0">
                <a:latin typeface="+mn-lt"/>
                <a:ea typeface="Arial" panose="020B0604020202020204" pitchFamily="34" charset="0"/>
              </a:rPr>
              <a:t>and </a:t>
            </a:r>
            <a:r>
              <a:rPr lang="en-US" sz="2300" dirty="0">
                <a:effectLst/>
                <a:latin typeface="+mn-lt"/>
                <a:ea typeface="Arial" panose="020B0604020202020204" pitchFamily="34" charset="0"/>
              </a:rPr>
              <a:t>institutional properties.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Symbol" panose="05050102010706020507" pitchFamily="18" charset="2"/>
              <a:buChar char=""/>
            </a:pPr>
            <a:endParaRPr lang="en-US" sz="2300" dirty="0">
              <a:effectLst/>
              <a:latin typeface="+mn-lt"/>
              <a:ea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ClrTx/>
              <a:buFont typeface="Symbol" panose="05050102010706020507" pitchFamily="18" charset="2"/>
              <a:buChar char=""/>
            </a:pPr>
            <a:r>
              <a:rPr lang="en-US" sz="2300" dirty="0">
                <a:effectLst/>
                <a:latin typeface="+mn-lt"/>
                <a:ea typeface="Arial" panose="020B0604020202020204" pitchFamily="34" charset="0"/>
              </a:rPr>
              <a:t>No turf in areas </a:t>
            </a:r>
            <a:r>
              <a:rPr lang="en-US" sz="2300" b="1" dirty="0">
                <a:effectLst/>
                <a:latin typeface="+mn-lt"/>
                <a:ea typeface="Arial" panose="020B0604020202020204" pitchFamily="34" charset="0"/>
              </a:rPr>
              <a:t>less than </a:t>
            </a:r>
            <a:r>
              <a:rPr lang="en-US" sz="2300" b="1" dirty="0">
                <a:latin typeface="+mn-lt"/>
                <a:ea typeface="Arial" panose="020B0604020202020204" pitchFamily="34" charset="0"/>
              </a:rPr>
              <a:t>8 feet</a:t>
            </a:r>
            <a:r>
              <a:rPr lang="en-US" sz="2300" b="1" dirty="0">
                <a:effectLst/>
                <a:latin typeface="+mn-lt"/>
                <a:ea typeface="Arial" panose="020B0604020202020204" pitchFamily="34" charset="0"/>
              </a:rPr>
              <a:t> wide </a:t>
            </a:r>
            <a:r>
              <a:rPr lang="en-US" sz="2300" dirty="0">
                <a:effectLst/>
                <a:latin typeface="+mn-lt"/>
                <a:ea typeface="Arial" panose="020B0604020202020204" pitchFamily="34" charset="0"/>
              </a:rPr>
              <a:t>or on </a:t>
            </a:r>
            <a:r>
              <a:rPr lang="en-US" sz="2300" b="1" dirty="0">
                <a:effectLst/>
                <a:latin typeface="+mn-lt"/>
                <a:ea typeface="Arial" panose="020B0604020202020204" pitchFamily="34" charset="0"/>
              </a:rPr>
              <a:t>slopes </a:t>
            </a:r>
            <a:r>
              <a:rPr lang="en-US" sz="2300" dirty="0">
                <a:effectLst/>
                <a:latin typeface="+mn-lt"/>
                <a:ea typeface="Arial" panose="020B0604020202020204" pitchFamily="34" charset="0"/>
              </a:rPr>
              <a:t>greater than 25%.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sz="2300" dirty="0">
              <a:effectLst/>
              <a:latin typeface="+mn-lt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Symbol" panose="05050102010706020507" pitchFamily="18" charset="2"/>
              <a:buChar char=""/>
            </a:pPr>
            <a:r>
              <a:rPr lang="en-US" sz="2300" dirty="0">
                <a:effectLst/>
                <a:latin typeface="+mn-lt"/>
                <a:ea typeface="Arial" panose="020B0604020202020204" pitchFamily="34" charset="0"/>
              </a:rPr>
              <a:t>Turf limited to </a:t>
            </a:r>
            <a:r>
              <a:rPr lang="en-US" sz="2300" b="1" dirty="0">
                <a:effectLst/>
                <a:latin typeface="+mn-lt"/>
                <a:ea typeface="Arial" panose="020B0604020202020204" pitchFamily="34" charset="0"/>
              </a:rPr>
              <a:t>25% of total landscaped area on residential properties.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Symbol" panose="05050102010706020507" pitchFamily="18" charset="2"/>
              <a:buChar char=""/>
            </a:pPr>
            <a:endParaRPr lang="en-US" sz="2300" b="1" dirty="0">
              <a:latin typeface="+mn-lt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Symbol" panose="05050102010706020507" pitchFamily="18" charset="2"/>
              <a:buChar char=""/>
            </a:pPr>
            <a:r>
              <a:rPr lang="en-US" sz="2300" b="1" dirty="0">
                <a:effectLst/>
                <a:latin typeface="+mn-lt"/>
                <a:ea typeface="Arial" panose="020B0604020202020204" pitchFamily="34" charset="0"/>
              </a:rPr>
              <a:t>Artificial turf </a:t>
            </a:r>
            <a:r>
              <a:rPr lang="en-US" sz="2300" dirty="0">
                <a:effectLst/>
                <a:latin typeface="+mn-lt"/>
                <a:ea typeface="Arial" panose="020B0604020202020204" pitchFamily="34" charset="0"/>
              </a:rPr>
              <a:t>is prohibited.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Symbol" panose="05050102010706020507" pitchFamily="18" charset="2"/>
              <a:buChar char=""/>
            </a:pPr>
            <a:endParaRPr lang="en-US" sz="2300" dirty="0">
              <a:effectLst/>
              <a:latin typeface="+mn-lt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Symbol" panose="05050102010706020507" pitchFamily="18" charset="2"/>
              <a:buChar char=""/>
            </a:pPr>
            <a:endParaRPr lang="en-US" sz="2300" dirty="0">
              <a:latin typeface="+mn-lt"/>
              <a:ea typeface="Arial" panose="020B0604020202020204" pitchFamily="34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sz="2300" i="1" dirty="0">
                <a:effectLst/>
                <a:latin typeface="+mn-lt"/>
                <a:ea typeface="Arial" panose="020B0604020202020204" pitchFamily="34" charset="0"/>
              </a:rPr>
              <a:t>(Chapter 16-34</a:t>
            </a:r>
            <a:r>
              <a:rPr lang="en-US" sz="2300" i="1" dirty="0">
                <a:latin typeface="+mn-lt"/>
                <a:ea typeface="Arial" panose="020B0604020202020204" pitchFamily="34" charset="0"/>
              </a:rPr>
              <a:t>:</a:t>
            </a:r>
            <a:r>
              <a:rPr lang="en-US" sz="2300" i="1" dirty="0">
                <a:effectLst/>
                <a:latin typeface="+mn-lt"/>
                <a:ea typeface="Arial" panose="020B0604020202020204" pitchFamily="34" charset="0"/>
              </a:rPr>
              <a:t> </a:t>
            </a:r>
            <a:r>
              <a:rPr lang="en-US" sz="2300" i="1" dirty="0">
                <a:latin typeface="+mn-lt"/>
                <a:ea typeface="Arial" panose="020B0604020202020204" pitchFamily="34" charset="0"/>
              </a:rPr>
              <a:t>water-efficient</a:t>
            </a:r>
            <a:r>
              <a:rPr lang="en-US" sz="2300" i="1" dirty="0">
                <a:effectLst/>
                <a:latin typeface="+mn-lt"/>
                <a:ea typeface="Arial" panose="020B0604020202020204" pitchFamily="34" charset="0"/>
              </a:rPr>
              <a:t> landscaping requirements)</a:t>
            </a:r>
          </a:p>
          <a:p>
            <a:pPr>
              <a:buClrTx/>
            </a:pPr>
            <a:endParaRPr lang="en-US" kern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941188-57C1-6A4F-3B70-14925FEAA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124575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96C2D5C5-E917-23A1-8F7D-E390C4BD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Examples of compliant code language</a:t>
            </a:r>
          </a:p>
        </p:txBody>
      </p:sp>
    </p:spTree>
    <p:extLst>
      <p:ext uri="{BB962C8B-B14F-4D97-AF65-F5344CB8AC3E}">
        <p14:creationId xmlns:p14="http://schemas.microsoft.com/office/powerpoint/2010/main" val="390119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2055BBA-67C0-D8D1-DC74-1B644F5278CA}"/>
              </a:ext>
            </a:extLst>
          </p:cNvPr>
          <p:cNvSpPr/>
          <p:nvPr/>
        </p:nvSpPr>
        <p:spPr>
          <a:xfrm>
            <a:off x="0" y="5324819"/>
            <a:ext cx="7124700" cy="1276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E94E4A4-AE62-20E3-5B69-B997FFBE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2680"/>
            <a:ext cx="12192000" cy="2907129"/>
          </a:xfrm>
          <a:solidFill>
            <a:schemeClr val="accent2">
              <a:lumMod val="90000"/>
              <a:lumOff val="10000"/>
              <a:alpha val="71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>
                <a:solidFill>
                  <a:srgbClr val="F1EF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Interested in SB24-005 implementation resources? </a:t>
            </a:r>
            <a:br>
              <a:rPr lang="en-US" sz="5400">
                <a:solidFill>
                  <a:srgbClr val="F1EF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>
                <a:solidFill>
                  <a:srgbClr val="F1EF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 the QR Code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B0B3E-8A89-8E90-60CB-A5B528542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33561" y="6533008"/>
            <a:ext cx="478132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1EFF0"/>
                </a:solidFill>
                <a:effectLst/>
                <a:uLnTx/>
                <a:uFillTx/>
                <a:latin typeface="Neue Haas Grotesk Display Pro 55 Roman"/>
                <a:sym typeface="Neue Haas Grotesk Display Pro 55 Roman"/>
              </a:rPr>
              <a:t>Photo </a:t>
            </a:r>
            <a:r>
              <a:rPr lang="en-US" sz="1600" i="1" kern="0" dirty="0">
                <a:solidFill>
                  <a:srgbClr val="F1EFF0"/>
                </a:solidFill>
                <a:latin typeface="Neue Haas Grotesk Display Pro 55 Roman"/>
                <a:sym typeface="Neue Haas Grotesk Display Pro 55 Roman"/>
              </a:rPr>
              <a:t>courtesy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1EFF0"/>
                </a:solidFill>
                <a:effectLst/>
                <a:uLnTx/>
                <a:uFillTx/>
                <a:latin typeface="Neue Haas Grotesk Display Pro 55 Roman"/>
                <a:sym typeface="Neue Haas Grotesk Display Pro 55 Roman"/>
              </a:rPr>
              <a:t> of Resource Central</a:t>
            </a:r>
          </a:p>
        </p:txBody>
      </p:sp>
      <p:pic>
        <p:nvPicPr>
          <p:cNvPr id="7" name="Picture 6" descr="A qr code">
            <a:extLst>
              <a:ext uri="{FF2B5EF4-FFF2-40B4-BE49-F238E27FC236}">
                <a16:creationId xmlns:a16="http://schemas.microsoft.com/office/drawing/2014/main" id="{65E787F8-BD67-39BB-913A-5D194664E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21" y="4107844"/>
            <a:ext cx="2167128" cy="2167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09BE6D-053D-FCA5-EB39-532443277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05" y="5446968"/>
            <a:ext cx="1023732" cy="1047540"/>
          </a:xfrm>
          <a:prstGeom prst="rect">
            <a:avLst/>
          </a:prstGeom>
        </p:spPr>
      </p:pic>
      <p:pic>
        <p:nvPicPr>
          <p:cNvPr id="1026" name="Picture 2" descr="Home | DNR CWCB">
            <a:extLst>
              <a:ext uri="{FF2B5EF4-FFF2-40B4-BE49-F238E27FC236}">
                <a16:creationId xmlns:a16="http://schemas.microsoft.com/office/drawing/2014/main" id="{93290058-6405-C935-1712-BFBAD137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202" y="5700328"/>
            <a:ext cx="2914292" cy="7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ue and black text&#10;&#10;AI-generated content may be incorrect.">
            <a:extLst>
              <a:ext uri="{FF2B5EF4-FFF2-40B4-BE49-F238E27FC236}">
                <a16:creationId xmlns:a16="http://schemas.microsoft.com/office/drawing/2014/main" id="{799E98FD-0C26-20A7-D4E7-860B51B14F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95" y="5524751"/>
            <a:ext cx="2120916" cy="89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621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F1A8D9-2FBC-E98D-B3B6-D84A2015A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Senate Bill 24-005 (SB5)</a:t>
            </a:r>
            <a:br>
              <a:rPr lang="en-US" dirty="0"/>
            </a:br>
            <a:r>
              <a:rPr lang="en-US" dirty="0"/>
              <a:t>Limits on Nonfunctional Turf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BC8649-098C-669D-FF36-08B452D30A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Limits on nonfunctional turf, nonfunctional artificial turf, and invasive species.</a:t>
            </a:r>
          </a:p>
        </p:txBody>
      </p:sp>
    </p:spTree>
    <p:extLst>
      <p:ext uri="{BB962C8B-B14F-4D97-AF65-F5344CB8AC3E}">
        <p14:creationId xmlns:p14="http://schemas.microsoft.com/office/powerpoint/2010/main" val="368851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2FAF3-8388-044C-2853-25AB8EB90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594463-ED86-FF7E-975B-CB7AF8D0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Bill 24-005 (SB5)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8874E-6ED0-5BA0-6305-2A160612D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33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/>
              <a:t>State legislation passed during the 2024 cycle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/>
              <a:t>Prohibition</a:t>
            </a:r>
            <a:r>
              <a:rPr lang="en-US" sz="2000"/>
              <a:t> of </a:t>
            </a:r>
            <a:r>
              <a:rPr lang="en-US" sz="2000" b="1"/>
              <a:t>nonfunctional turf</a:t>
            </a:r>
            <a:r>
              <a:rPr lang="en-US" sz="2000"/>
              <a:t>, </a:t>
            </a:r>
            <a:r>
              <a:rPr lang="en-US" sz="2000" b="1"/>
              <a:t>nonfunctional artificial turf</a:t>
            </a:r>
            <a:r>
              <a:rPr lang="en-US" sz="2000"/>
              <a:t>, and </a:t>
            </a:r>
            <a:r>
              <a:rPr lang="en-US" sz="2000" b="1"/>
              <a:t>invasive plant species; </a:t>
            </a:r>
            <a:r>
              <a:rPr lang="en-US" sz="2000"/>
              <a:t>applicable to certain new and redevelopment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/>
              <a:t>Changes must be in place </a:t>
            </a:r>
            <a:br>
              <a:rPr lang="en-US" sz="2000"/>
            </a:br>
            <a:r>
              <a:rPr lang="en-US" sz="2000"/>
              <a:t>on and after </a:t>
            </a:r>
            <a:r>
              <a:rPr lang="en-US" sz="2000" b="1"/>
              <a:t>January 1, 2026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>
                <a:ea typeface="Arial" panose="020B0604020202020204" pitchFamily="34" charset="0"/>
              </a:rPr>
              <a:t>Addresses</a:t>
            </a:r>
            <a:r>
              <a:rPr lang="en-US" sz="2000">
                <a:ea typeface="Arial" panose="020B0604020202020204" pitchFamily="34" charset="0"/>
              </a:rPr>
              <a:t> </a:t>
            </a:r>
            <a:r>
              <a:rPr lang="en-US" sz="2000" b="1">
                <a:ea typeface="Arial" panose="020B0604020202020204" pitchFamily="34" charset="0"/>
              </a:rPr>
              <a:t>impacts of climate change </a:t>
            </a:r>
            <a:r>
              <a:rPr lang="en-US" sz="2000">
                <a:ea typeface="Arial" panose="020B0604020202020204" pitchFamily="34" charset="0"/>
              </a:rPr>
              <a:t>and </a:t>
            </a:r>
            <a:r>
              <a:rPr lang="en-US" sz="2000" b="1">
                <a:ea typeface="Arial" panose="020B0604020202020204" pitchFamily="34" charset="0"/>
              </a:rPr>
              <a:t>increased water demands </a:t>
            </a:r>
            <a:r>
              <a:rPr lang="en-US" sz="2000">
                <a:ea typeface="Arial" panose="020B0604020202020204" pitchFamily="34" charset="0"/>
              </a:rPr>
              <a:t>by limiting specific uses of water-intensive grass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https://leg.colorado.gov/bills/sb24-005</a:t>
            </a:r>
            <a:endParaRPr lang="en-US" sz="1800">
              <a:ea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4" name="Picture 3" descr="A sprinkler spraying water on grass">
            <a:extLst>
              <a:ext uri="{FF2B5EF4-FFF2-40B4-BE49-F238E27FC236}">
                <a16:creationId xmlns:a16="http://schemas.microsoft.com/office/drawing/2014/main" id="{C92C1035-43FF-FE12-75F9-B3E87C90C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95" y="1825625"/>
            <a:ext cx="6089199" cy="4058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A32943-F5BF-D826-3BF6-EC7052248C66}"/>
              </a:ext>
            </a:extLst>
          </p:cNvPr>
          <p:cNvSpPr txBox="1"/>
          <p:nvPr/>
        </p:nvSpPr>
        <p:spPr>
          <a:xfrm>
            <a:off x="5846395" y="5576656"/>
            <a:ext cx="3915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bg1"/>
                </a:solidFill>
              </a:rPr>
              <a:t>Photo by Mason Dahl on </a:t>
            </a:r>
            <a:r>
              <a:rPr lang="en-US" sz="1400" i="1" err="1">
                <a:solidFill>
                  <a:schemeClr val="bg1"/>
                </a:solidFill>
              </a:rPr>
              <a:t>Unsplash</a:t>
            </a:r>
            <a:endParaRPr lang="en-US" sz="14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2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0ADB85-275B-9D7E-D070-AC899390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Applicable Development Under SB24-005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302CC-DE69-0EBA-1D24-D2EBC02D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3198"/>
            <a:ext cx="4683369" cy="4113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Applies to </a:t>
            </a:r>
            <a:r>
              <a:rPr lang="en-US" sz="2000" b="1" dirty="0"/>
              <a:t>new development</a:t>
            </a:r>
            <a:r>
              <a:rPr lang="en-US" sz="2000" dirty="0"/>
              <a:t> of </a:t>
            </a:r>
            <a:r>
              <a:rPr lang="en-US" sz="2000" b="1" dirty="0"/>
              <a:t>commercial, institutional, industrial</a:t>
            </a:r>
            <a:r>
              <a:rPr lang="en-US" sz="2000" dirty="0"/>
              <a:t>, </a:t>
            </a:r>
            <a:r>
              <a:rPr lang="en-US" sz="2000" b="1" dirty="0"/>
              <a:t>common interest </a:t>
            </a:r>
            <a:r>
              <a:rPr lang="en-US" sz="2000" dirty="0"/>
              <a:t>(HOA), </a:t>
            </a:r>
            <a:r>
              <a:rPr lang="en-US" sz="2000" b="1" dirty="0"/>
              <a:t>street right-of-way, parking lot, medians, and transportation corridors, </a:t>
            </a:r>
            <a:r>
              <a:rPr lang="en-US" sz="2000" dirty="0"/>
              <a:t>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Applies to </a:t>
            </a:r>
            <a:r>
              <a:rPr lang="en-US" sz="2000" b="1" dirty="0"/>
              <a:t>redevelopment</a:t>
            </a:r>
            <a:r>
              <a:rPr lang="en-US" sz="2000" dirty="0"/>
              <a:t> of the above categories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Applies when a permit or design review is submitted and over 50% of the total landscape area is disturbed.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Does </a:t>
            </a:r>
            <a:r>
              <a:rPr lang="en-US" sz="2000" b="1" u="sng" dirty="0"/>
              <a:t>not</a:t>
            </a:r>
            <a:r>
              <a:rPr lang="en-US" sz="2000" dirty="0"/>
              <a:t> apply </a:t>
            </a:r>
            <a:r>
              <a:rPr lang="en-US" sz="2000" b="1" dirty="0"/>
              <a:t>existing development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Does </a:t>
            </a:r>
            <a:r>
              <a:rPr lang="en-US" sz="2000" b="1" u="sng" dirty="0"/>
              <a:t>not</a:t>
            </a:r>
            <a:r>
              <a:rPr lang="en-US" sz="2000" dirty="0"/>
              <a:t> apply to </a:t>
            </a:r>
            <a:r>
              <a:rPr lang="en-US" sz="2000" b="1" dirty="0"/>
              <a:t>private residential </a:t>
            </a:r>
            <a:r>
              <a:rPr lang="en-US" sz="2000" dirty="0"/>
              <a:t>lots*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9F0DA-A236-BCDD-89C6-D73089B813BC}"/>
              </a:ext>
            </a:extLst>
          </p:cNvPr>
          <p:cNvSpPr/>
          <p:nvPr/>
        </p:nvSpPr>
        <p:spPr>
          <a:xfrm>
            <a:off x="0" y="5962766"/>
            <a:ext cx="12192000" cy="69826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821531" hangingPunct="0"/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Neue Haas Grotesk Display Pro 15 Ultra Thin"/>
                <a:ea typeface="Neue Haas Grotesk Display Pro 15 Ultra Thin"/>
                <a:cs typeface="Neue Haas Grotesk Display Pro 15 Ultra Thin"/>
                <a:sym typeface="Neue Haas Grotesk Display Pro 15 Ultra Thin"/>
              </a:rPr>
              <a:t>*</a:t>
            </a:r>
            <a:r>
              <a:rPr lang="en-US" dirty="0">
                <a:solidFill>
                  <a:schemeClr val="bg2"/>
                </a:solidFill>
                <a:latin typeface="Neue Haas Grotesk Display Pro 15 Ultra Thin"/>
                <a:ea typeface="Neue Haas Grotesk Display Pro 15 Ultra Thin"/>
                <a:cs typeface="Neue Haas Grotesk Display Pro 15 Ultra Thin"/>
                <a:sym typeface="Neue Haas Grotesk Display Pro 15 Ultra Thin"/>
              </a:rPr>
              <a:t>House Bill 25-1113,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Neue Haas Grotesk Display Pro 15 Ultra Thin"/>
                <a:ea typeface="Neue Haas Grotesk Display Pro 15 Ultra Thin"/>
                <a:cs typeface="Neue Haas Grotesk Display Pro 15 Ultra Thin"/>
                <a:sym typeface="Neue Haas Grotesk Display Pro 15 Ultra Thin"/>
              </a:rPr>
              <a:t> “Limit Turf in New Residential Development</a:t>
            </a:r>
            <a:r>
              <a:rPr lang="en-US" dirty="0">
                <a:solidFill>
                  <a:schemeClr val="bg2"/>
                </a:solidFill>
                <a:latin typeface="Neue Haas Grotesk Display Pro 15 Ultra Thin"/>
                <a:ea typeface="Neue Haas Grotesk Display Pro 15 Ultra Thin"/>
                <a:cs typeface="Neue Haas Grotesk Display Pro 15 Ultra Thin"/>
                <a:sym typeface="Neue Haas Grotesk Display Pro 15 Ultra Thin"/>
              </a:rPr>
              <a:t>,”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Neue Haas Grotesk Display Pro 15 Ultra Thin"/>
                <a:ea typeface="Neue Haas Grotesk Display Pro 15 Ultra Thin"/>
                <a:cs typeface="Neue Haas Grotesk Display Pro 15 Ultra Thin"/>
                <a:sym typeface="Neue Haas Grotesk Display Pro 15 Ultra Thin"/>
              </a:rPr>
              <a:t> will extend </a:t>
            </a:r>
            <a:r>
              <a:rPr lang="en-US" dirty="0">
                <a:solidFill>
                  <a:schemeClr val="bg2"/>
                </a:solidFill>
                <a:latin typeface="Neue Haas Grotesk Display Pro 15 Ultra Thin"/>
                <a:ea typeface="Neue Haas Grotesk Display Pro 15 Ultra Thin"/>
                <a:cs typeface="Neue Haas Grotesk Display Pro 15 Ultra Thin"/>
                <a:sym typeface="Neue Haas Grotesk Display Pro 15 Ultra Thin"/>
              </a:rPr>
              <a:t>SB5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Neue Haas Grotesk Display Pro 15 Ultra Thin"/>
                <a:ea typeface="Neue Haas Grotesk Display Pro 15 Ultra Thin"/>
                <a:cs typeface="Neue Haas Grotesk Display Pro 15 Ultra Thin"/>
                <a:sym typeface="Neue Haas Grotesk Display Pro 15 Ultra Thin"/>
              </a:rPr>
              <a:t> requirements to new/redeveloped multifamily housing and will require some action to reduce turf in other new/redeveloped residential housing by 2028</a:t>
            </a:r>
            <a:r>
              <a:rPr lang="en-US" dirty="0">
                <a:solidFill>
                  <a:schemeClr val="bg2"/>
                </a:solidFill>
                <a:latin typeface="Neue Haas Grotesk Display Pro 15 Ultra Thin"/>
                <a:ea typeface="Neue Haas Grotesk Display Pro 15 Ultra Thin"/>
                <a:cs typeface="Neue Haas Grotesk Display Pro 15 Ultra Thin"/>
                <a:sym typeface="Neue Haas Grotesk Display Pro 15 Ultra Thin"/>
              </a:rPr>
              <a:t>.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Neue Haas Grotesk Display Pro 15 Ultra Thin"/>
              <a:ea typeface="Neue Haas Grotesk Display Pro 15 Ultra Thin"/>
              <a:cs typeface="Neue Haas Grotesk Display Pro 15 Ultra Thin"/>
              <a:sym typeface="Neue Haas Grotesk Display Pro 15 Ultra Thin"/>
            </a:endParaRPr>
          </a:p>
        </p:txBody>
      </p:sp>
      <p:pic>
        <p:nvPicPr>
          <p:cNvPr id="3" name="Picture 2" descr="A sidewalk next to a road with grassy area between the road and sidewalk">
            <a:extLst>
              <a:ext uri="{FF2B5EF4-FFF2-40B4-BE49-F238E27FC236}">
                <a16:creationId xmlns:a16="http://schemas.microsoft.com/office/drawing/2014/main" id="{79403471-CC79-439E-1BA8-1C3A5ADDC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50" y="1825625"/>
            <a:ext cx="5113468" cy="383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E600-86C5-2BF7-4B7A-B7654241E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SB24-005 Terms Explained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04492-04A7-8A13-FBDB-AF4704E1C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122238"/>
            <a:ext cx="5157787" cy="563806"/>
          </a:xfrm>
        </p:spPr>
        <p:txBody>
          <a:bodyPr/>
          <a:lstStyle/>
          <a:p>
            <a:r>
              <a:rPr lang="en-US"/>
              <a:t>Functional Turf/Artificial Turf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9E36A0-A8CF-442A-87A6-199B64CE0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426" y="4734019"/>
            <a:ext cx="5157787" cy="123080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Arial" panose="020B0604020202020204" pitchFamily="34" charset="0"/>
              </a:rPr>
              <a:t>Turf/artificial turf that is located in a </a:t>
            </a:r>
            <a:r>
              <a:rPr lang="en-US" sz="1800" b="1" dirty="0">
                <a:ea typeface="Arial" panose="020B0604020202020204" pitchFamily="34" charset="0"/>
              </a:rPr>
              <a:t>recreational use area </a:t>
            </a:r>
            <a:r>
              <a:rPr lang="en-US" sz="1800" dirty="0">
                <a:ea typeface="Arial" panose="020B0604020202020204" pitchFamily="34" charset="0"/>
              </a:rPr>
              <a:t>or other space that is </a:t>
            </a:r>
            <a:r>
              <a:rPr lang="en-US" sz="1800" b="1" dirty="0">
                <a:ea typeface="Arial" panose="020B0604020202020204" pitchFamily="34" charset="0"/>
              </a:rPr>
              <a:t>regularly used for civic, community</a:t>
            </a:r>
            <a:r>
              <a:rPr lang="en-US" sz="1800" dirty="0">
                <a:ea typeface="Arial" panose="020B0604020202020204" pitchFamily="34" charset="0"/>
              </a:rPr>
              <a:t>, or recreational purposes.</a:t>
            </a:r>
          </a:p>
          <a:p>
            <a:r>
              <a:rPr lang="en-US" sz="1800" dirty="0">
                <a:ea typeface="Arial" panose="020B0604020202020204" pitchFamily="34" charset="0"/>
              </a:rPr>
              <a:t>Examples: playgrounds, sports fields, picnic grounds, amphitheaters, portions of parks, golf courses</a:t>
            </a:r>
            <a:endParaRPr lang="en-US" sz="1800" dirty="0"/>
          </a:p>
        </p:txBody>
      </p:sp>
      <p:grpSp>
        <p:nvGrpSpPr>
          <p:cNvPr id="10" name="Group 9" descr="Turf grass soccer field">
            <a:extLst>
              <a:ext uri="{FF2B5EF4-FFF2-40B4-BE49-F238E27FC236}">
                <a16:creationId xmlns:a16="http://schemas.microsoft.com/office/drawing/2014/main" id="{9C8436CA-355E-FCE0-3366-2E63EE2A2C3D}"/>
              </a:ext>
            </a:extLst>
          </p:cNvPr>
          <p:cNvGrpSpPr/>
          <p:nvPr/>
        </p:nvGrpSpPr>
        <p:grpSpPr>
          <a:xfrm>
            <a:off x="965664" y="1588751"/>
            <a:ext cx="4294825" cy="2509499"/>
            <a:chOff x="965664" y="1588751"/>
            <a:chExt cx="4294825" cy="2509499"/>
          </a:xfrm>
        </p:grpSpPr>
        <p:pic>
          <p:nvPicPr>
            <p:cNvPr id="8" name="Picture 7" descr="A football ball on a field&#10;&#10;AI-generated content may be incorrect.">
              <a:extLst>
                <a:ext uri="{FF2B5EF4-FFF2-40B4-BE49-F238E27FC236}">
                  <a16:creationId xmlns:a16="http://schemas.microsoft.com/office/drawing/2014/main" id="{5CB81DC4-63E1-0EE2-EA89-8E2506E5F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664" y="1588751"/>
              <a:ext cx="4294825" cy="25094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106BEB-1739-3D6D-2572-E5081120896F}"/>
                </a:ext>
              </a:extLst>
            </p:cNvPr>
            <p:cNvSpPr txBox="1"/>
            <p:nvPr/>
          </p:nvSpPr>
          <p:spPr>
            <a:xfrm>
              <a:off x="965664" y="3756218"/>
              <a:ext cx="3915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>
                  <a:solidFill>
                    <a:schemeClr val="bg1"/>
                  </a:solidFill>
                </a:rPr>
                <a:t>Photo by Mason Dahl on </a:t>
              </a:r>
              <a:r>
                <a:rPr lang="en-US" sz="1400" i="1" err="1">
                  <a:solidFill>
                    <a:schemeClr val="bg1"/>
                  </a:solidFill>
                </a:rPr>
                <a:t>Unsplash</a:t>
              </a:r>
              <a:endParaRPr lang="en-US" sz="1400" i="1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613722-3E4C-597D-7F0B-6431CF5FB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2005" y="3889245"/>
            <a:ext cx="5183188" cy="823912"/>
          </a:xfrm>
        </p:spPr>
        <p:txBody>
          <a:bodyPr/>
          <a:lstStyle/>
          <a:p>
            <a:r>
              <a:rPr lang="en-US" dirty="0"/>
              <a:t>Nonfunctional Turf/Artificial Turf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45CFF2-B4F9-8E3A-0323-36BC9ED46F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7436" y="4709036"/>
            <a:ext cx="5183188" cy="19428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/>
              <a:t>Turf/artificial turf that serves </a:t>
            </a:r>
            <a:r>
              <a:rPr lang="en-US" sz="1800" b="1" dirty="0"/>
              <a:t>no practical use</a:t>
            </a:r>
            <a:r>
              <a:rPr lang="en-US" sz="1800" dirty="0"/>
              <a:t>, provides no recreational benefits for the community, and is therefore purely aesthetic.</a:t>
            </a:r>
          </a:p>
          <a:p>
            <a:r>
              <a:rPr lang="en-US" sz="1800" dirty="0"/>
              <a:t>Examples: turf in between medians, street rights-of-way, parking lots, transportation corridors, lawn areas with no recreational purpose, and turf on steep slopes </a:t>
            </a:r>
          </a:p>
        </p:txBody>
      </p:sp>
      <p:pic>
        <p:nvPicPr>
          <p:cNvPr id="16" name="Picture 15" descr="A row of trees in a grassy area&#10;in an island in the middle of a parking lot">
            <a:extLst>
              <a:ext uri="{FF2B5EF4-FFF2-40B4-BE49-F238E27FC236}">
                <a16:creationId xmlns:a16="http://schemas.microsoft.com/office/drawing/2014/main" id="{7773A414-A758-6D87-3B2E-9859B4DDD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5" r="10898" b="48191"/>
          <a:stretch>
            <a:fillRect/>
          </a:stretch>
        </p:blipFill>
        <p:spPr>
          <a:xfrm>
            <a:off x="6645700" y="1511230"/>
            <a:ext cx="4294825" cy="25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A39B-BCA2-0BD9-AF21-4E065BBD9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SB24-005 Alternative Landscape Options for Nonfunctional Turf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BDD01-89E8-FCB3-C2EE-85D1D79BC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8838" y="5690101"/>
            <a:ext cx="5157787" cy="823912"/>
          </a:xfrm>
        </p:spPr>
        <p:txBody>
          <a:bodyPr anchor="t"/>
          <a:lstStyle/>
          <a:p>
            <a:r>
              <a:rPr lang="en-US" dirty="0"/>
              <a:t>Native, warm season, and climate adapted grasses </a:t>
            </a:r>
          </a:p>
        </p:txBody>
      </p:sp>
      <p:grpSp>
        <p:nvGrpSpPr>
          <p:cNvPr id="12" name="Group 11" descr="Native grasses planted on hillside between sidewalk and building">
            <a:extLst>
              <a:ext uri="{FF2B5EF4-FFF2-40B4-BE49-F238E27FC236}">
                <a16:creationId xmlns:a16="http://schemas.microsoft.com/office/drawing/2014/main" id="{3C875F5D-EE4C-FA88-1740-522D93EF918D}"/>
              </a:ext>
            </a:extLst>
          </p:cNvPr>
          <p:cNvGrpSpPr/>
          <p:nvPr/>
        </p:nvGrpSpPr>
        <p:grpSpPr>
          <a:xfrm>
            <a:off x="795579" y="2145322"/>
            <a:ext cx="4872527" cy="3090145"/>
            <a:chOff x="795579" y="2145322"/>
            <a:chExt cx="4872527" cy="30901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25C43D-96D1-0BB3-9EF5-F9A1F3F46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611" y="2145322"/>
              <a:ext cx="4790465" cy="30901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A75B51-ED5C-8DBD-8644-CFB9B3D68CAF}"/>
                </a:ext>
              </a:extLst>
            </p:cNvPr>
            <p:cNvSpPr txBox="1"/>
            <p:nvPr/>
          </p:nvSpPr>
          <p:spPr>
            <a:xfrm>
              <a:off x="795579" y="4973857"/>
              <a:ext cx="48725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>
                  <a:solidFill>
                    <a:schemeClr val="bg1"/>
                  </a:solidFill>
                </a:rPr>
                <a:t>Photo courtesy of Colorado Springs Utilities </a:t>
              </a: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3A7089-715F-24DE-8169-77D56AF83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5690101"/>
            <a:ext cx="5183188" cy="823912"/>
          </a:xfrm>
        </p:spPr>
        <p:txBody>
          <a:bodyPr anchor="t"/>
          <a:lstStyle/>
          <a:p>
            <a:r>
              <a:rPr lang="en-US"/>
              <a:t>Water-wise plants</a:t>
            </a:r>
          </a:p>
        </p:txBody>
      </p:sp>
      <p:grpSp>
        <p:nvGrpSpPr>
          <p:cNvPr id="14" name="Group 13" descr="Waterwise landscaping - pebble base layer with flowering short bushes interspersed alongside a sidewalk.">
            <a:extLst>
              <a:ext uri="{FF2B5EF4-FFF2-40B4-BE49-F238E27FC236}">
                <a16:creationId xmlns:a16="http://schemas.microsoft.com/office/drawing/2014/main" id="{E210ED7D-125C-239C-F26D-10B4159CD512}"/>
              </a:ext>
            </a:extLst>
          </p:cNvPr>
          <p:cNvGrpSpPr/>
          <p:nvPr/>
        </p:nvGrpSpPr>
        <p:grpSpPr>
          <a:xfrm>
            <a:off x="6326737" y="2134280"/>
            <a:ext cx="4874113" cy="3101187"/>
            <a:chOff x="6326737" y="2134280"/>
            <a:chExt cx="4874113" cy="31011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F18887-C3F4-D901-6CCD-41D3375C2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" b="4308"/>
            <a:stretch>
              <a:fillRect/>
            </a:stretch>
          </p:blipFill>
          <p:spPr bwMode="auto">
            <a:xfrm>
              <a:off x="6326737" y="2134280"/>
              <a:ext cx="4874113" cy="310118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50BAB3-B8DA-9D27-AE20-C6304C5EBB07}"/>
                </a:ext>
              </a:extLst>
            </p:cNvPr>
            <p:cNvSpPr txBox="1"/>
            <p:nvPr/>
          </p:nvSpPr>
          <p:spPr>
            <a:xfrm>
              <a:off x="6328323" y="4973857"/>
              <a:ext cx="48725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>
                  <a:solidFill>
                    <a:schemeClr val="bg1"/>
                  </a:solidFill>
                </a:rPr>
                <a:t>Photo courtesy of Colorado Springs Utilities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75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223CB3-E63B-696F-FCEE-98989213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Necessary Changes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C02738-E752-B1AA-B3B2-18E597B5C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195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Update </a:t>
            </a:r>
            <a:r>
              <a:rPr lang="en-US" b="1" dirty="0">
                <a:highlight>
                  <a:srgbClr val="FFFF00"/>
                </a:highlight>
              </a:rPr>
              <a:t>definitions</a:t>
            </a:r>
            <a:r>
              <a:rPr lang="en-US" dirty="0"/>
              <a:t> to align with bill language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Update </a:t>
            </a:r>
            <a:r>
              <a:rPr lang="en-US" b="1" dirty="0"/>
              <a:t>related documents and processes</a:t>
            </a:r>
            <a:r>
              <a:rPr lang="en-US" dirty="0"/>
              <a:t> (e.g., development review process documents, </a:t>
            </a:r>
            <a:r>
              <a:rPr lang="en-US" dirty="0">
                <a:highlight>
                  <a:srgbClr val="FFFF00"/>
                </a:highlight>
              </a:rPr>
              <a:t>plant lists, and review comments</a:t>
            </a:r>
            <a:r>
              <a:rPr lang="en-US" dirty="0"/>
              <a:t>) to align with bill language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highlight>
                  <a:srgbClr val="FFFF00"/>
                </a:highlight>
              </a:rPr>
              <a:t>Other updates specific to your community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3" name="Picture 2" descr="A sidewalk with thin strip of grass between sidewalk and street&#10;&#10;">
            <a:extLst>
              <a:ext uri="{FF2B5EF4-FFF2-40B4-BE49-F238E27FC236}">
                <a16:creationId xmlns:a16="http://schemas.microsoft.com/office/drawing/2014/main" id="{2A351A28-8C5D-97CF-3444-F8145F932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0" b="4885"/>
          <a:stretch>
            <a:fillRect/>
          </a:stretch>
        </p:blipFill>
        <p:spPr>
          <a:xfrm rot="5400000">
            <a:off x="5864063" y="530062"/>
            <a:ext cx="6858000" cy="579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C9088-B360-4CAB-F2DD-DFF99D77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3245D-4867-7745-C781-0038E19D6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556366" cy="823912"/>
          </a:xfrm>
        </p:spPr>
        <p:txBody>
          <a:bodyPr/>
          <a:lstStyle/>
          <a:p>
            <a:r>
              <a:rPr lang="en-US"/>
              <a:t>Community Implications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EABEC6-BD60-CC90-73C8-A1EB2857D1F2}"/>
              </a:ext>
            </a:extLst>
          </p:cNvPr>
          <p:cNvSpPr txBox="1"/>
          <p:nvPr/>
        </p:nvSpPr>
        <p:spPr>
          <a:xfrm>
            <a:off x="836612" y="2505075"/>
            <a:ext cx="340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Aesthetic shifts in landscapes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Changing maintenance requirements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Water savings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FF00"/>
                </a:highlight>
              </a:rPr>
              <a:t>Add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DEC62-E5D3-27B6-5F2E-923E19E39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5598" y="1681163"/>
            <a:ext cx="3171092" cy="823912"/>
          </a:xfrm>
        </p:spPr>
        <p:txBody>
          <a:bodyPr/>
          <a:lstStyle/>
          <a:p>
            <a:r>
              <a:rPr lang="en-US"/>
              <a:t>Developer Implications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28E1E-141F-D81C-6CAE-E3EE04A48AB6}"/>
              </a:ext>
            </a:extLst>
          </p:cNvPr>
          <p:cNvSpPr txBox="1"/>
          <p:nvPr/>
        </p:nvSpPr>
        <p:spPr>
          <a:xfrm>
            <a:off x="4525108" y="2505075"/>
            <a:ext cx="3401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Different design and submittal requirements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Cost changes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D84919-3237-F5A3-25FD-11CB9E015D53}"/>
              </a:ext>
            </a:extLst>
          </p:cNvPr>
          <p:cNvSpPr txBox="1">
            <a:spLocks/>
          </p:cNvSpPr>
          <p:nvPr/>
        </p:nvSpPr>
        <p:spPr>
          <a:xfrm>
            <a:off x="8181119" y="1681163"/>
            <a:ext cx="317109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Staff </a:t>
            </a:r>
          </a:p>
          <a:p>
            <a:r>
              <a:rPr lang="en-US"/>
              <a:t>Implications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2B7C97-9DDF-E73E-79D6-FFCE93D84EF7}"/>
              </a:ext>
            </a:extLst>
          </p:cNvPr>
          <p:cNvSpPr txBox="1"/>
          <p:nvPr/>
        </p:nvSpPr>
        <p:spPr>
          <a:xfrm>
            <a:off x="8213604" y="2505075"/>
            <a:ext cx="340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highlight>
                  <a:srgbClr val="FFFF00"/>
                </a:highlight>
              </a:rPr>
              <a:t>Changing review processes</a:t>
            </a:r>
          </a:p>
        </p:txBody>
      </p:sp>
    </p:spTree>
    <p:extLst>
      <p:ext uri="{BB962C8B-B14F-4D97-AF65-F5344CB8AC3E}">
        <p14:creationId xmlns:p14="http://schemas.microsoft.com/office/powerpoint/2010/main" val="3221689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A9F9E-0047-E85D-6C68-906C7BDD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Efforts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101018-EC5A-FCD3-2CDF-8DB709703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>
                <a:highlight>
                  <a:srgbClr val="FFFF00"/>
                </a:highlight>
              </a:rPr>
              <a:t>Opportunity to highlight any other community efforts, goals, or initiatives that may be supportive of SB24-005 changes. Examples potentially include:</a:t>
            </a:r>
          </a:p>
          <a:p>
            <a:pPr lvl="1"/>
            <a:r>
              <a:rPr lang="en-US" i="1" dirty="0">
                <a:highlight>
                  <a:srgbClr val="FFFF00"/>
                </a:highlight>
              </a:rPr>
              <a:t>Comprehensive plan goals/policies</a:t>
            </a:r>
          </a:p>
          <a:p>
            <a:pPr lvl="1"/>
            <a:r>
              <a:rPr lang="en-US" i="1" dirty="0">
                <a:highlight>
                  <a:srgbClr val="FFFF00"/>
                </a:highlight>
              </a:rPr>
              <a:t>Water-efficiency goals/policies</a:t>
            </a:r>
          </a:p>
          <a:p>
            <a:pPr lvl="1"/>
            <a:r>
              <a:rPr lang="en-US" i="1" dirty="0">
                <a:highlight>
                  <a:srgbClr val="FFFF00"/>
                </a:highlight>
              </a:rPr>
              <a:t>Strategic plan goals/policies  </a:t>
            </a:r>
          </a:p>
          <a:p>
            <a:r>
              <a:rPr lang="en-US" i="1">
                <a:highlight>
                  <a:srgbClr val="FFFF00"/>
                </a:highlight>
              </a:rPr>
              <a:t>Opportunity to introduce House Bill 25-1113 (HB1113) and any </a:t>
            </a:r>
            <a:r>
              <a:rPr lang="en-US" i="1" dirty="0">
                <a:highlight>
                  <a:srgbClr val="FFFF00"/>
                </a:highlight>
              </a:rPr>
              <a:t>efforts to include residential turf limitations </a:t>
            </a:r>
          </a:p>
          <a:p>
            <a:endParaRPr lang="en-US" i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57881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f6b590-059a-472f-bda7-5b041ebf233d">
      <Terms xmlns="http://schemas.microsoft.com/office/infopath/2007/PartnerControls"/>
    </lcf76f155ced4ddcb4097134ff3c332f>
    <TaxCatchAll xmlns="c20e3d03-a323-42ac-ac0b-9292da58bdd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9B3F6B6AEE0A4E955EFD7C71C4A2BC" ma:contentTypeVersion="16" ma:contentTypeDescription="Create a new document." ma:contentTypeScope="" ma:versionID="0775a2b4d2f693f3e94b4314b0d696a7">
  <xsd:schema xmlns:xsd="http://www.w3.org/2001/XMLSchema" xmlns:xs="http://www.w3.org/2001/XMLSchema" xmlns:p="http://schemas.microsoft.com/office/2006/metadata/properties" xmlns:ns2="34f6b590-059a-472f-bda7-5b041ebf233d" xmlns:ns3="c20e3d03-a323-42ac-ac0b-9292da58bdde" targetNamespace="http://schemas.microsoft.com/office/2006/metadata/properties" ma:root="true" ma:fieldsID="3c3488c70fba8d2b40274c372b0fc15d" ns2:_="" ns3:_="">
    <xsd:import namespace="34f6b590-059a-472f-bda7-5b041ebf233d"/>
    <xsd:import namespace="c20e3d03-a323-42ac-ac0b-9292da58bd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6b590-059a-472f-bda7-5b041ebf23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6645929-e136-445d-a601-ee1ae25cb6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e3d03-a323-42ac-ac0b-9292da58bdd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cf0c8ff-cd1c-4887-9ce6-9211ab8c8004}" ma:internalName="TaxCatchAll" ma:showField="CatchAllData" ma:web="c20e3d03-a323-42ac-ac0b-9292da58bd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55E9D7-30CC-429C-A963-A356512638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0FB43B-AF6E-426C-99AB-2EEE4AE9B7B7}">
  <ds:schemaRefs>
    <ds:schemaRef ds:uri="34f6b590-059a-472f-bda7-5b041ebf233d"/>
    <ds:schemaRef ds:uri="c20e3d03-a323-42ac-ac0b-9292da58bdd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F02614-9FF5-437C-BDA2-A632304B0AB6}">
  <ds:schemaRefs>
    <ds:schemaRef ds:uri="34f6b590-059a-472f-bda7-5b041ebf233d"/>
    <ds:schemaRef ds:uri="c20e3d03-a323-42ac-ac0b-9292da58bd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1651</Words>
  <Application>Microsoft Office PowerPoint</Application>
  <PresentationFormat>Widescreen</PresentationFormat>
  <Paragraphs>143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Intent of this presentation </vt:lpstr>
      <vt:lpstr>Senate Bill 24-005 (SB5) Limits on Nonfunctional Turf </vt:lpstr>
      <vt:lpstr>Senate Bill 24-005 (SB5) Overview</vt:lpstr>
      <vt:lpstr>Applicable Development Under SB24-005</vt:lpstr>
      <vt:lpstr>SB24-005 Terms Explained</vt:lpstr>
      <vt:lpstr>SB24-005 Alternative Landscape Options for Nonfunctional Turf Areas</vt:lpstr>
      <vt:lpstr>Necessary Changes</vt:lpstr>
      <vt:lpstr>Implications</vt:lpstr>
      <vt:lpstr>Related Efforts</vt:lpstr>
      <vt:lpstr>Questions for XXXXX?</vt:lpstr>
      <vt:lpstr>Questions?</vt:lpstr>
      <vt:lpstr>Helpful Links and Resources</vt:lpstr>
      <vt:lpstr>Examples of compliant code language</vt:lpstr>
      <vt:lpstr>Interested in SB24-005 implementation resources?  Scan the QR Code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Kaye</dc:creator>
  <cp:lastModifiedBy>Lindsay Rogers</cp:lastModifiedBy>
  <cp:revision>141</cp:revision>
  <dcterms:created xsi:type="dcterms:W3CDTF">2025-07-01T20:46:47Z</dcterms:created>
  <dcterms:modified xsi:type="dcterms:W3CDTF">2025-08-15T15:30:42Z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0x010100D59B3F6B6AEE0A4E955EFD7C71C4A2BC</vt:lpwstr>
  </property>
  <property fmtid="{D5CDD505-2E9C-101B-9397-08002B2CF9AE}" pid="3" name="MediaServiceImageTags">
    <vt:lpwstr/>
  </property>
</Properties>
</file>